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2bc7bb6a-c979-08d0-9ace-ecb2a469d5fa}">
          <p14:sldIdLst>
            <p14:sldId id="256"/>
            <p14:sldId id="257"/>
            <p14:sldId id="258"/>
          </p14:sldIdLst>
        </p14:section>
        <p14:section name="Approach" id="{90216061-6fae-f7c7-ae0b-6ab52b99926a}">
          <p14:sldIdLst>
            <p14:sldId id="259"/>
            <p14:sldId id="260"/>
            <p14:sldId id="261"/>
            <p14:sldId id="262"/>
            <p14:sldId id="263"/>
          </p14:sldIdLst>
        </p14:section>
        <p14:section name="Delivery" id="{0e4d80eb-3abd-8df2-e82f-8f9a9f6bf26e}">
          <p14:sldIdLst>
            <p14:sldId id="264"/>
            <p14:sldId id="265"/>
            <p14:sldId id="266"/>
          </p14:sldIdLst>
        </p14:section>
        <p14:section name="Partnership" id="{8a8eef4b-81fa-e88e-cd59-46e95bcd5d8e}">
          <p14:sldIdLst>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hook: Nearly 105 million Nigerian children and adolescents are growing up in a system that rewards passing exams. EMFA's L.E.A.P programme teaches them to think, lead and solve problems, in 4 stages and 8 modules, ending in a community solutions showcase.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EMFA works across four areas: foundational learning, digital skills, personal development and community impact, and research, policy and advocacy. This programme sits in personal development and community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2024 Situation Analysis by the Federal Government and UNICEF puts Nigeria's children and adolescents at nearly 105 million, about half the population. Formal schooling reaches most of them, but exam-focused learning leaves a gap in critical thinking, self-awareness and contribution to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the Classroom is an extracurricular initiative. Students learn through interactive sessions, practise through hands-on projects, and showcase their work at the Inter-School Community Solutions Challenge.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L.E.A.P stands for Learn, Evolve, Act, Participate. The proposed pilot is in public secondary schools around the Ido–Apata axis in Oyo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clear with the audience: the first two figures are national, not findings from the pilot schools. The third is a design fact about the curriculum. Source for 67.2% and 80% still to be confirmed before external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stage builds on the last: Learn, Evolve, Act, Participate. Students move from understanding themselves to making a difference in their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stages, two modules each. Stage 04 is where students apply everything to a real school or community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04 (selection criteria) is a proposed wording: confirm with the programme team how school teams are actually chosen. Step 05 is the peak moment, the Inter-School Community Solutions Challenge.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guest list is the credibility signal for sponsors: the Ido LGA Chairman, education officials, school leaders, researchers, government agencies and potential sponsors.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confirmed calendar yet. Pilot targets (number of schools, students, facilitators, session length) can be added here once agreed.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ask: which of the six roles fits the person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MFA Ligh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chemeClr val="accent5"/>
                </a:solidFill>
              </a:rPr>
              <a:t>EMFA  |  Student Development Programme</a:t>
            </a:r>
            <a:endParaRPr lang="en-US" sz="1000" dirty="0"/>
          </a:p>
        </p:txBody>
      </p:sp>
      <p:sp>
        <p:nvSpPr>
          <p:cNvPr id="3" name="Text 1"/>
          <p:cNvSpPr/>
          <p:nvPr>
            <p:ph idx="101" type="title" hasCustomPrompt="1"/>
          </p:nvPr>
        </p:nvSpPr>
        <p:spPr>
          <a:xfrm>
            <a:off x="548640" y="365760"/>
            <a:ext cx="11064240" cy="822960"/>
          </a:xfrm>
          <a:prstGeom prst="rect">
            <a:avLst/>
          </a:prstGeom>
          <a:noFill/>
          <a:ln/>
        </p:spPr>
        <p:txBody>
          <a:bodyPr wrap="square" rtlCol="0"/>
          <a:lstStyle>
            <a:lvl1pPr algn="l" indent="0" marL="0">
              <a:buNone/>
              <a:defRPr lang="en-US" sz="3400" b="1" dirty="0">
                <a:solidFill>
                  <a:schemeClr val="tx2"/>
                </a:solidFill>
              </a:defRPr>
            </a:lvl1pPr>
          </a:lstStyle>
          <a:p>
            <a:pPr algn="l" indent="0" marL="0">
              <a:buNone/>
            </a:pPr>
            <a:endParaRPr lang="en-US" sz="34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MFA Dark">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chemeClr val="accent3"/>
                </a:solidFill>
              </a:rPr>
              <a:t>EMFA  |  Student Development Programme</a:t>
            </a:r>
            <a:endParaRPr lang="en-US" sz="1000" dirty="0"/>
          </a:p>
        </p:txBody>
      </p:sp>
      <p:sp>
        <p:nvSpPr>
          <p:cNvPr id="3" name="Text 1"/>
          <p:cNvSpPr/>
          <p:nvPr>
            <p:ph idx="101" type="title" hasCustomPrompt="1"/>
          </p:nvPr>
        </p:nvSpPr>
        <p:spPr>
          <a:xfrm>
            <a:off x="548640" y="365760"/>
            <a:ext cx="11064240" cy="822960"/>
          </a:xfrm>
          <a:prstGeom prst="rect">
            <a:avLst/>
          </a:prstGeom>
          <a:noFill/>
          <a:ln/>
        </p:spPr>
        <p:txBody>
          <a:bodyPr wrap="square" rtlCol="0"/>
          <a:lstStyle>
            <a:lvl1pPr algn="l" indent="0" marL="0">
              <a:buNone/>
              <a:defRPr lang="en-US" sz="3400" b="1" dirty="0">
                <a:solidFill>
                  <a:schemeClr val="bg1"/>
                </a:solidFill>
              </a:defRPr>
            </a:lvl1pPr>
          </a:lstStyle>
          <a:p>
            <a:pPr algn="l" indent="0" marL="0">
              <a:buNone/>
            </a:pPr>
            <a:endParaRPr lang="en-US" sz="34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MFA Cover">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126480" y="1965960"/>
            <a:ext cx="5486400" cy="2286000"/>
          </a:xfrm>
          <a:prstGeom prst="rect">
            <a:avLst/>
          </a:prstGeom>
          <a:noFill/>
          <a:ln/>
        </p:spPr>
        <p:txBody>
          <a:bodyPr wrap="square" rtlCol="0"/>
          <a:lstStyle>
            <a:lvl1pPr algn="l" indent="0" marL="0">
              <a:buNone/>
              <a:defRPr lang="en-US" sz="4200" b="1" dirty="0">
                <a:solidFill>
                  <a:schemeClr val="bg1"/>
                </a:solidFill>
              </a:defRPr>
            </a:lvl1pPr>
          </a:lstStyle>
          <a:p>
            <a:pPr algn="l" indent="0" marL="0">
              <a:buNone/>
            </a:pPr>
            <a:endParaRPr lang="en-US" sz="42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MFA Section">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548640" y="6446520"/>
            <a:ext cx="5486400" cy="274320"/>
          </a:xfrm>
          <a:prstGeom prst="rect">
            <a:avLst/>
          </a:prstGeom>
          <a:noFill/>
          <a:ln/>
        </p:spPr>
        <p:txBody>
          <a:bodyPr wrap="square" lIns="0" tIns="0" rIns="0" bIns="0" rtlCol="0" anchor="ctr"/>
          <a:lstStyle/>
          <a:p>
            <a:pPr indent="0" marL="0">
              <a:buNone/>
            </a:pPr>
            <a:r>
              <a:rPr lang="en-US" sz="1000" dirty="0">
                <a:solidFill>
                  <a:schemeClr val="accent3"/>
                </a:solidFill>
              </a:rPr>
              <a:t>EMFA  |  Student Development Programme</a:t>
            </a:r>
            <a:endParaRPr lang="en-US" sz="1000" dirty="0"/>
          </a:p>
        </p:txBody>
      </p:sp>
      <p:sp>
        <p:nvSpPr>
          <p:cNvPr id="3" name="Text 1"/>
          <p:cNvSpPr/>
          <p:nvPr>
            <p:ph idx="101" type="title" hasCustomPrompt="1"/>
          </p:nvPr>
        </p:nvSpPr>
        <p:spPr>
          <a:xfrm>
            <a:off x="5120640" y="731520"/>
            <a:ext cx="6492240" cy="1280160"/>
          </a:xfrm>
          <a:prstGeom prst="rect">
            <a:avLst/>
          </a:prstGeom>
          <a:noFill/>
          <a:ln/>
        </p:spPr>
        <p:txBody>
          <a:bodyPr wrap="square" rtlCol="0"/>
          <a:lstStyle>
            <a:lvl1pPr algn="l" indent="0" marL="0">
              <a:buNone/>
              <a:defRPr lang="en-US" sz="8000" b="1" dirty="0">
                <a:solidFill>
                  <a:schemeClr val="bg1"/>
                </a:solidFill>
              </a:defRPr>
            </a:lvl1pPr>
          </a:lstStyle>
          <a:p>
            <a:pPr algn="l" indent="0" marL="0">
              <a:buNone/>
            </a:pPr>
            <a:endParaRPr lang="en-US" sz="80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2.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slideLayout" Target="../slideLayouts/slideLayout5.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Smiling students looking out of a school window">    </p:cNvPr>
          <p:cNvPicPr>
            <a:picLocks noChangeAspect="1"/>
          </p:cNvPicPr>
          <p:nvPr/>
        </p:nvPicPr>
        <p:blipFill>
          <a:blip r:embed="rId1"/>
          <a:stretch>
            <a:fillRect/>
          </a:stretch>
        </p:blipFill>
        <p:spPr>
          <a:xfrm>
            <a:off x="0" y="0"/>
            <a:ext cx="5486400" cy="6858000"/>
          </a:xfrm>
          <a:prstGeom prst="rect">
            <a:avLst/>
          </a:prstGeom>
        </p:spPr>
      </p:pic>
      <p:sp>
        <p:nvSpPr>
          <p:cNvPr id="3" name="EMFA pill"/>
          <p:cNvSpPr/>
          <p:nvPr/>
        </p:nvSpPr>
        <p:spPr>
          <a:xfrm>
            <a:off x="6126480" y="640080"/>
            <a:ext cx="3931920" cy="420624"/>
          </a:xfrm>
          <a:prstGeom prst="roundRect">
            <a:avLst>
              <a:gd name="adj" fmla="val 50000"/>
            </a:avLst>
          </a:prstGeom>
          <a:solidFill>
            <a:schemeClr val="accent1"/>
          </a:solidFill>
          <a:ln/>
        </p:spPr>
      </p:sp>
      <p:sp>
        <p:nvSpPr>
          <p:cNvPr id="4" name="Text 1"/>
          <p:cNvSpPr txBox="1"/>
          <p:nvPr/>
        </p:nvSpPr>
        <p:spPr>
          <a:xfrm>
            <a:off x="6126480" y="640080"/>
            <a:ext cx="3931920" cy="420624"/>
          </a:xfrm>
          <a:prstGeom prst="rect">
            <a:avLst/>
          </a:prstGeom>
          <a:noFill/>
          <a:ln/>
        </p:spPr>
        <p:txBody>
          <a:bodyPr wrap="square" lIns="0" tIns="0" rIns="0" bIns="0" rtlCol="0" anchor="ctr"/>
          <a:lstStyle/>
          <a:p>
            <a:pPr algn="ctr" indent="0" marL="0">
              <a:buNone/>
            </a:pPr>
            <a:r>
              <a:rPr lang="en-US" sz="1200" b="1" dirty="0">
                <a:solidFill>
                  <a:schemeClr val="bg1"/>
                </a:solidFill>
              </a:rPr>
              <a:t>EMPOWERED FUTURE AFRICA (EMFA)</a:t>
            </a:r>
            <a:endParaRPr lang="en-US" sz="1200" dirty="0"/>
          </a:p>
        </p:txBody>
      </p:sp>
      <p:sp>
        <p:nvSpPr>
          <p:cNvPr id="5" name="Text 2"/>
          <p:cNvSpPr txBox="1"/>
          <p:nvPr/>
        </p:nvSpPr>
        <p:spPr>
          <a:xfrm>
            <a:off x="6126480" y="1554480"/>
            <a:ext cx="5486400" cy="274320"/>
          </a:xfrm>
          <a:prstGeom prst="rect">
            <a:avLst/>
          </a:prstGeom>
          <a:noFill/>
          <a:ln/>
        </p:spPr>
        <p:txBody>
          <a:bodyPr wrap="square" lIns="0" tIns="0" rIns="0" bIns="0" rtlCol="0" anchor="t"/>
          <a:lstStyle/>
          <a:p>
            <a:pPr indent="0" marL="0">
              <a:buNone/>
            </a:pPr>
            <a:r>
              <a:rPr lang="en-US" sz="1300" b="1" spc="400" kern="0" dirty="0">
                <a:solidFill>
                  <a:schemeClr val="accent3"/>
                </a:solidFill>
              </a:rPr>
              <a:t>PROGRAMME OVERVIEW</a:t>
            </a:r>
            <a:endParaRPr lang="en-US" sz="1300" dirty="0"/>
          </a:p>
        </p:txBody>
      </p:sp>
      <p:sp>
        <p:nvSpPr>
          <p:cNvPr id="6" name="Text 0"/>
          <p:cNvSpPr/>
          <p:nvPr>
            <p:ph idx="100" type="title" hasCustomPrompt="1"/>
          </p:nvPr>
        </p:nvSpPr>
        <p:spPr>
          <a:xfrm>
            <a:off x="6126480" y="1965960"/>
            <a:ext cx="5486400" cy="2286000"/>
          </a:xfrm>
          <a:prstGeom prst="rect">
            <a:avLst/>
          </a:prstGeom>
          <a:noFill/>
          <a:ln/>
        </p:spPr>
        <p:txBody>
          <a:bodyPr wrap="square" lIns="0" tIns="0" rIns="0" bIns="0" rtlCol="0" anchor="t"/>
          <a:lstStyle/>
          <a:p>
            <a:pPr algn="l" indent="0" marL="0">
              <a:buNone/>
            </a:pPr>
            <a:r>
              <a:rPr lang="en-US" sz="4200" b="1" dirty="0">
                <a:solidFill>
                  <a:schemeClr val="bg1"/>
                </a:solidFill>
              </a:rPr>
              <a:t>Student</a:t>
            </a:r>
            <a:endParaRPr lang="en-US" sz="4200" dirty="0"/>
          </a:p>
          <a:p>
            <a:pPr algn="l" indent="0" marL="0">
              <a:buNone/>
            </a:pPr>
            <a:r>
              <a:rPr lang="en-US" sz="4200" b="1" dirty="0">
                <a:solidFill>
                  <a:schemeClr val="bg1"/>
                </a:solidFill>
              </a:rPr>
              <a:t>Development</a:t>
            </a:r>
            <a:endParaRPr lang="en-US" sz="4200" dirty="0"/>
          </a:p>
          <a:p>
            <a:pPr algn="l" indent="0" marL="0">
              <a:buNone/>
            </a:pPr>
            <a:r>
              <a:rPr lang="en-US" sz="4200" b="1" dirty="0">
                <a:solidFill>
                  <a:schemeClr val="bg1"/>
                </a:solidFill>
              </a:rPr>
              <a:t>Programme</a:t>
            </a:r>
            <a:endParaRPr lang="en-US" sz="4200" dirty="0"/>
          </a:p>
        </p:txBody>
      </p:sp>
      <p:sp>
        <p:nvSpPr>
          <p:cNvPr id="7" name="Text 4"/>
          <p:cNvSpPr txBox="1"/>
          <p:nvPr/>
        </p:nvSpPr>
        <p:spPr>
          <a:xfrm>
            <a:off x="6126480" y="4434840"/>
            <a:ext cx="5486400" cy="457200"/>
          </a:xfrm>
          <a:prstGeom prst="rect">
            <a:avLst/>
          </a:prstGeom>
          <a:noFill/>
          <a:ln/>
        </p:spPr>
        <p:txBody>
          <a:bodyPr wrap="square" lIns="0" tIns="0" rIns="0" bIns="0" rtlCol="0" anchor="t"/>
          <a:lstStyle/>
          <a:p>
            <a:pPr indent="0" marL="0">
              <a:buNone/>
            </a:pPr>
            <a:r>
              <a:rPr lang="en-US" sz="2200" i="1" dirty="0">
                <a:solidFill>
                  <a:schemeClr val="accent2"/>
                </a:solidFill>
              </a:rPr>
              <a:t>An Empowered Future Starts Now.</a:t>
            </a:r>
            <a:endParaRPr lang="en-US" sz="2200" dirty="0"/>
          </a:p>
        </p:txBody>
      </p:sp>
      <p:sp>
        <p:nvSpPr>
          <p:cNvPr id="8" name="Text 5"/>
          <p:cNvSpPr txBox="1"/>
          <p:nvPr/>
        </p:nvSpPr>
        <p:spPr>
          <a:xfrm>
            <a:off x="6126480" y="5669280"/>
            <a:ext cx="5486400" cy="640080"/>
          </a:xfrm>
          <a:prstGeom prst="rect">
            <a:avLst/>
          </a:prstGeom>
          <a:noFill/>
          <a:ln/>
        </p:spPr>
        <p:txBody>
          <a:bodyPr wrap="square" lIns="0" tIns="0" rIns="0" bIns="0" rtlCol="0" anchor="t"/>
          <a:lstStyle/>
          <a:p>
            <a:pPr indent="0" marL="0">
              <a:buNone/>
            </a:pPr>
            <a:r>
              <a:rPr lang="en-US" sz="1500" b="1" dirty="0">
                <a:solidFill>
                  <a:schemeClr val="bg1"/>
                </a:solidFill>
              </a:rPr>
              <a:t>Presented by Oluwatomisin Popoola</a:t>
            </a:r>
            <a:endParaRPr lang="en-US" sz="1500" dirty="0"/>
          </a:p>
          <a:p>
            <a:pPr indent="0" marL="0">
              <a:buNone/>
            </a:pPr>
            <a:r>
              <a:rPr lang="en-US" sz="1500" dirty="0">
                <a:solidFill>
                  <a:schemeClr val="accent3"/>
                </a:solidFill>
              </a:rPr>
              <a:t>www.empoweredfutureafrica.org</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rPr>
              <a:t>Who is EMFA?</a:t>
            </a:r>
            <a:endParaRPr lang="en-US" sz="3400" dirty="0"/>
          </a:p>
        </p:txBody>
      </p:sp>
      <p:sp>
        <p:nvSpPr>
          <p:cNvPr id="3" name="Subtitle"/>
          <p:cNvSpPr txBox="1"/>
          <p:nvPr/>
        </p:nvSpPr>
        <p:spPr>
          <a:xfrm>
            <a:off x="548640" y="1188720"/>
            <a:ext cx="11064240" cy="457200"/>
          </a:xfrm>
          <a:prstGeom prst="rect">
            <a:avLst/>
          </a:prstGeom>
          <a:noFill/>
          <a:ln/>
        </p:spPr>
        <p:txBody>
          <a:bodyPr wrap="square" lIns="0" tIns="0" rIns="0" bIns="0" rtlCol="0" anchor="t"/>
          <a:lstStyle/>
          <a:p>
            <a:pPr indent="0" marL="0">
              <a:buNone/>
            </a:pPr>
            <a:r>
              <a:rPr lang="en-US" sz="1800" dirty="0">
                <a:solidFill>
                  <a:schemeClr val="accent1"/>
                </a:solidFill>
              </a:rPr>
              <a:t>Education-focused. Evidence-led. Starting in Nigeria.</a:t>
            </a:r>
            <a:endParaRPr lang="en-US" sz="1800" dirty="0"/>
          </a:p>
        </p:txBody>
      </p:sp>
      <p:sp>
        <p:nvSpPr>
          <p:cNvPr id="4" name="Text 2"/>
          <p:cNvSpPr txBox="1"/>
          <p:nvPr/>
        </p:nvSpPr>
        <p:spPr>
          <a:xfrm>
            <a:off x="548640" y="1920240"/>
            <a:ext cx="5029200" cy="274320"/>
          </a:xfrm>
          <a:prstGeom prst="rect">
            <a:avLst/>
          </a:prstGeom>
          <a:noFill/>
          <a:ln/>
        </p:spPr>
        <p:txBody>
          <a:bodyPr wrap="square" lIns="0" tIns="0" rIns="0" bIns="0" rtlCol="0" anchor="t"/>
          <a:lstStyle/>
          <a:p>
            <a:pPr indent="0" marL="0">
              <a:buNone/>
            </a:pPr>
            <a:r>
              <a:rPr lang="en-US" sz="1200" b="1" spc="300" kern="0" dirty="0">
                <a:solidFill>
                  <a:schemeClr val="accent1"/>
                </a:solidFill>
              </a:rPr>
              <a:t>MISSION</a:t>
            </a:r>
            <a:endParaRPr lang="en-US" sz="1200" dirty="0"/>
          </a:p>
        </p:txBody>
      </p:sp>
      <p:sp>
        <p:nvSpPr>
          <p:cNvPr id="5" name="Text 3"/>
          <p:cNvSpPr txBox="1"/>
          <p:nvPr/>
        </p:nvSpPr>
        <p:spPr>
          <a:xfrm>
            <a:off x="548640" y="2194560"/>
            <a:ext cx="5029200" cy="777240"/>
          </a:xfrm>
          <a:prstGeom prst="rect">
            <a:avLst/>
          </a:prstGeom>
          <a:noFill/>
          <a:ln/>
        </p:spPr>
        <p:txBody>
          <a:bodyPr wrap="square" lIns="0" tIns="0" rIns="0" bIns="0" rtlCol="0" anchor="t"/>
          <a:lstStyle/>
          <a:p>
            <a:pPr indent="0" marL="0">
              <a:buNone/>
            </a:pPr>
            <a:r>
              <a:rPr lang="en-US" sz="1800" b="1" dirty="0">
                <a:solidFill>
                  <a:schemeClr val="tx2"/>
                </a:solidFill>
              </a:rPr>
              <a:t>Advancing opportunities for children in underserved communities, starting within Nigeria.</a:t>
            </a:r>
            <a:endParaRPr lang="en-US" sz="1800" dirty="0"/>
          </a:p>
        </p:txBody>
      </p:sp>
      <p:sp>
        <p:nvSpPr>
          <p:cNvPr id="6" name="Text 4"/>
          <p:cNvSpPr txBox="1"/>
          <p:nvPr/>
        </p:nvSpPr>
        <p:spPr>
          <a:xfrm>
            <a:off x="548640" y="3291840"/>
            <a:ext cx="5029200" cy="274320"/>
          </a:xfrm>
          <a:prstGeom prst="rect">
            <a:avLst/>
          </a:prstGeom>
          <a:noFill/>
          <a:ln/>
        </p:spPr>
        <p:txBody>
          <a:bodyPr wrap="square" lIns="0" tIns="0" rIns="0" bIns="0" rtlCol="0" anchor="t"/>
          <a:lstStyle/>
          <a:p>
            <a:pPr indent="0" marL="0">
              <a:buNone/>
            </a:pPr>
            <a:r>
              <a:rPr lang="en-US" sz="1200" b="1" spc="300" kern="0" dirty="0">
                <a:solidFill>
                  <a:schemeClr val="accent1"/>
                </a:solidFill>
              </a:rPr>
              <a:t>BELIEF</a:t>
            </a:r>
            <a:endParaRPr lang="en-US" sz="1200" dirty="0"/>
          </a:p>
        </p:txBody>
      </p:sp>
      <p:sp>
        <p:nvSpPr>
          <p:cNvPr id="7" name="Text 5"/>
          <p:cNvSpPr txBox="1"/>
          <p:nvPr/>
        </p:nvSpPr>
        <p:spPr>
          <a:xfrm>
            <a:off x="548640" y="3566160"/>
            <a:ext cx="5029200" cy="1005840"/>
          </a:xfrm>
          <a:prstGeom prst="rect">
            <a:avLst/>
          </a:prstGeom>
          <a:noFill/>
          <a:ln/>
        </p:spPr>
        <p:txBody>
          <a:bodyPr wrap="square" lIns="0" tIns="0" rIns="0" bIns="0" rtlCol="0" anchor="t"/>
          <a:lstStyle/>
          <a:p>
            <a:pPr indent="0" marL="0">
              <a:buNone/>
            </a:pPr>
            <a:r>
              <a:rPr lang="en-US" sz="1500" dirty="0">
                <a:solidFill>
                  <a:schemeClr val="tx1"/>
                </a:solidFill>
              </a:rPr>
              <a:t>To improve education, we must first understand the conditions children learn in, the experiences that shape them and the opportunities available to them.</a:t>
            </a:r>
            <a:endParaRPr lang="en-US" sz="1500" dirty="0"/>
          </a:p>
        </p:txBody>
      </p:sp>
      <p:pic>
        <p:nvPicPr>
          <p:cNvPr id="8" name="Image 0" descr="EMFA facilitator reading with students in a classroom">    </p:cNvPr>
          <p:cNvPicPr>
            <a:picLocks noChangeAspect="1"/>
          </p:cNvPicPr>
          <p:nvPr/>
        </p:nvPicPr>
        <p:blipFill>
          <a:blip r:embed="rId1"/>
          <a:stretch>
            <a:fillRect/>
          </a:stretch>
        </p:blipFill>
        <p:spPr>
          <a:xfrm>
            <a:off x="548640" y="4663440"/>
            <a:ext cx="5029200" cy="1691640"/>
          </a:xfrm>
          <a:prstGeom prst="rect">
            <a:avLst/>
          </a:prstGeom>
        </p:spPr>
      </p:pic>
      <p:sp>
        <p:nvSpPr>
          <p:cNvPr id="9" name="Text 6"/>
          <p:cNvSpPr txBox="1"/>
          <p:nvPr/>
        </p:nvSpPr>
        <p:spPr>
          <a:xfrm>
            <a:off x="6309360" y="1920240"/>
            <a:ext cx="5303520" cy="274320"/>
          </a:xfrm>
          <a:prstGeom prst="rect">
            <a:avLst/>
          </a:prstGeom>
          <a:noFill/>
          <a:ln/>
        </p:spPr>
        <p:txBody>
          <a:bodyPr wrap="square" lIns="0" tIns="0" rIns="0" bIns="0" rtlCol="0" anchor="t"/>
          <a:lstStyle/>
          <a:p>
            <a:pPr indent="0" marL="0">
              <a:buNone/>
            </a:pPr>
            <a:r>
              <a:rPr lang="en-US" sz="1200" b="1" spc="300" kern="0" dirty="0">
                <a:solidFill>
                  <a:schemeClr val="accent1"/>
                </a:solidFill>
              </a:rPr>
              <a:t>FOUR FOCUS AREAS</a:t>
            </a:r>
            <a:endParaRPr lang="en-US" sz="1200" dirty="0"/>
          </a:p>
        </p:txBody>
      </p:sp>
      <p:sp>
        <p:nvSpPr>
          <p:cNvPr id="10" name="Focus tile 1"/>
          <p:cNvSpPr/>
          <p:nvPr/>
        </p:nvSpPr>
        <p:spPr>
          <a:xfrm>
            <a:off x="6309360" y="2286000"/>
            <a:ext cx="2560320" cy="1874520"/>
          </a:xfrm>
          <a:prstGeom prst="roundRect">
            <a:avLst>
              <a:gd name="adj" fmla="val 5854"/>
            </a:avLst>
          </a:prstGeom>
          <a:solidFill>
            <a:schemeClr val="bg2"/>
          </a:solidFill>
          <a:ln/>
        </p:spPr>
      </p:sp>
      <p:sp>
        <p:nvSpPr>
          <p:cNvPr id="11" name="Icon circle FaBookOpen"/>
          <p:cNvSpPr/>
          <p:nvPr/>
        </p:nvSpPr>
        <p:spPr>
          <a:xfrm>
            <a:off x="6537960" y="2514600"/>
            <a:ext cx="594360" cy="594360"/>
          </a:xfrm>
          <a:prstGeom prst="ellipse">
            <a:avLst/>
          </a:prstGeom>
          <a:solidFill>
            <a:schemeClr val="tx2"/>
          </a:solidFill>
          <a:ln/>
        </p:spPr>
      </p:sp>
      <p:pic>
        <p:nvPicPr>
          <p:cNvPr id="12" name="Image 1" descr="BookOpen icon">    </p:cNvPr>
          <p:cNvPicPr>
            <a:picLocks noChangeAspect="1"/>
          </p:cNvPicPr>
          <p:nvPr/>
        </p:nvPicPr>
        <p:blipFill>
          <a:blip r:embed="rId2"/>
          <a:stretch>
            <a:fillRect/>
          </a:stretch>
        </p:blipFill>
        <p:spPr>
          <a:xfrm>
            <a:off x="6692494" y="2669134"/>
            <a:ext cx="285293" cy="285293"/>
          </a:xfrm>
          <a:prstGeom prst="rect">
            <a:avLst/>
          </a:prstGeom>
        </p:spPr>
      </p:pic>
      <p:sp>
        <p:nvSpPr>
          <p:cNvPr id="13" name="Text 9"/>
          <p:cNvSpPr txBox="1"/>
          <p:nvPr/>
        </p:nvSpPr>
        <p:spPr>
          <a:xfrm>
            <a:off x="6537960" y="3246120"/>
            <a:ext cx="2103120" cy="822960"/>
          </a:xfrm>
          <a:prstGeom prst="rect">
            <a:avLst/>
          </a:prstGeom>
          <a:noFill/>
          <a:ln/>
        </p:spPr>
        <p:txBody>
          <a:bodyPr wrap="square" lIns="0" tIns="0" rIns="0" bIns="0" rtlCol="0" anchor="t"/>
          <a:lstStyle/>
          <a:p>
            <a:pPr indent="0" marL="0">
              <a:buNone/>
            </a:pPr>
            <a:r>
              <a:rPr lang="en-US" sz="1600" b="1" dirty="0">
                <a:solidFill>
                  <a:schemeClr val="tx2"/>
                </a:solidFill>
              </a:rPr>
              <a:t>Foundational Learning</a:t>
            </a:r>
            <a:endParaRPr lang="en-US" sz="1600" dirty="0"/>
          </a:p>
        </p:txBody>
      </p:sp>
      <p:sp>
        <p:nvSpPr>
          <p:cNvPr id="14" name="Focus tile 2"/>
          <p:cNvSpPr/>
          <p:nvPr/>
        </p:nvSpPr>
        <p:spPr>
          <a:xfrm>
            <a:off x="9052560" y="2286000"/>
            <a:ext cx="2560320" cy="1874520"/>
          </a:xfrm>
          <a:prstGeom prst="roundRect">
            <a:avLst>
              <a:gd name="adj" fmla="val 5854"/>
            </a:avLst>
          </a:prstGeom>
          <a:solidFill>
            <a:schemeClr val="bg2"/>
          </a:solidFill>
          <a:ln/>
        </p:spPr>
      </p:sp>
      <p:sp>
        <p:nvSpPr>
          <p:cNvPr id="15" name="Icon circle FaLaptop"/>
          <p:cNvSpPr/>
          <p:nvPr/>
        </p:nvSpPr>
        <p:spPr>
          <a:xfrm>
            <a:off x="9281160" y="2514600"/>
            <a:ext cx="594360" cy="594360"/>
          </a:xfrm>
          <a:prstGeom prst="ellipse">
            <a:avLst/>
          </a:prstGeom>
          <a:solidFill>
            <a:schemeClr val="tx2"/>
          </a:solidFill>
          <a:ln/>
        </p:spPr>
      </p:sp>
      <p:pic>
        <p:nvPicPr>
          <p:cNvPr id="16" name="Image 2" descr="Laptop icon">    </p:cNvPr>
          <p:cNvPicPr>
            <a:picLocks noChangeAspect="1"/>
          </p:cNvPicPr>
          <p:nvPr/>
        </p:nvPicPr>
        <p:blipFill>
          <a:blip r:embed="rId3"/>
          <a:stretch>
            <a:fillRect/>
          </a:stretch>
        </p:blipFill>
        <p:spPr>
          <a:xfrm>
            <a:off x="9435694" y="2669134"/>
            <a:ext cx="285293" cy="285293"/>
          </a:xfrm>
          <a:prstGeom prst="rect">
            <a:avLst/>
          </a:prstGeom>
        </p:spPr>
      </p:pic>
      <p:sp>
        <p:nvSpPr>
          <p:cNvPr id="17" name="Text 12"/>
          <p:cNvSpPr txBox="1"/>
          <p:nvPr/>
        </p:nvSpPr>
        <p:spPr>
          <a:xfrm>
            <a:off x="9281160" y="3246120"/>
            <a:ext cx="2103120" cy="822960"/>
          </a:xfrm>
          <a:prstGeom prst="rect">
            <a:avLst/>
          </a:prstGeom>
          <a:noFill/>
          <a:ln/>
        </p:spPr>
        <p:txBody>
          <a:bodyPr wrap="square" lIns="0" tIns="0" rIns="0" bIns="0" rtlCol="0" anchor="t"/>
          <a:lstStyle/>
          <a:p>
            <a:pPr indent="0" marL="0">
              <a:buNone/>
            </a:pPr>
            <a:r>
              <a:rPr lang="en-US" sz="1600" b="1" dirty="0">
                <a:solidFill>
                  <a:schemeClr val="tx2"/>
                </a:solidFill>
              </a:rPr>
              <a:t>Digital Skills</a:t>
            </a:r>
            <a:endParaRPr lang="en-US" sz="1600" dirty="0"/>
          </a:p>
        </p:txBody>
      </p:sp>
      <p:sp>
        <p:nvSpPr>
          <p:cNvPr id="18" name="Focus tile 3"/>
          <p:cNvSpPr/>
          <p:nvPr/>
        </p:nvSpPr>
        <p:spPr>
          <a:xfrm>
            <a:off x="6309360" y="4343400"/>
            <a:ext cx="2560320" cy="1874520"/>
          </a:xfrm>
          <a:prstGeom prst="roundRect">
            <a:avLst>
              <a:gd name="adj" fmla="val 5854"/>
            </a:avLst>
          </a:prstGeom>
          <a:solidFill>
            <a:schemeClr val="bg2"/>
          </a:solidFill>
          <a:ln/>
        </p:spPr>
      </p:sp>
      <p:sp>
        <p:nvSpPr>
          <p:cNvPr id="19" name="Icon circle FaHandsHelping"/>
          <p:cNvSpPr/>
          <p:nvPr/>
        </p:nvSpPr>
        <p:spPr>
          <a:xfrm>
            <a:off x="6537960" y="4572000"/>
            <a:ext cx="594360" cy="594360"/>
          </a:xfrm>
          <a:prstGeom prst="ellipse">
            <a:avLst/>
          </a:prstGeom>
          <a:solidFill>
            <a:schemeClr val="tx2"/>
          </a:solidFill>
          <a:ln/>
        </p:spPr>
      </p:sp>
      <p:pic>
        <p:nvPicPr>
          <p:cNvPr id="20" name="Image 3" descr="HandsHelping icon">    </p:cNvPr>
          <p:cNvPicPr>
            <a:picLocks noChangeAspect="1"/>
          </p:cNvPicPr>
          <p:nvPr/>
        </p:nvPicPr>
        <p:blipFill>
          <a:blip r:embed="rId4"/>
          <a:stretch>
            <a:fillRect/>
          </a:stretch>
        </p:blipFill>
        <p:spPr>
          <a:xfrm>
            <a:off x="6692494" y="4726534"/>
            <a:ext cx="285293" cy="285293"/>
          </a:xfrm>
          <a:prstGeom prst="rect">
            <a:avLst/>
          </a:prstGeom>
        </p:spPr>
      </p:pic>
      <p:sp>
        <p:nvSpPr>
          <p:cNvPr id="21" name="Text 15"/>
          <p:cNvSpPr txBox="1"/>
          <p:nvPr/>
        </p:nvSpPr>
        <p:spPr>
          <a:xfrm>
            <a:off x="6537960" y="5303520"/>
            <a:ext cx="2103120" cy="822960"/>
          </a:xfrm>
          <a:prstGeom prst="rect">
            <a:avLst/>
          </a:prstGeom>
          <a:noFill/>
          <a:ln/>
        </p:spPr>
        <p:txBody>
          <a:bodyPr wrap="square" lIns="0" tIns="0" rIns="0" bIns="0" rtlCol="0" anchor="t"/>
          <a:lstStyle/>
          <a:p>
            <a:pPr indent="0" marL="0">
              <a:buNone/>
            </a:pPr>
            <a:r>
              <a:rPr lang="en-US" sz="1600" b="1" dirty="0">
                <a:solidFill>
                  <a:schemeClr val="tx2"/>
                </a:solidFill>
              </a:rPr>
              <a:t>Personal Development &amp; Community Impact</a:t>
            </a:r>
            <a:endParaRPr lang="en-US" sz="1600" dirty="0"/>
          </a:p>
        </p:txBody>
      </p:sp>
      <p:sp>
        <p:nvSpPr>
          <p:cNvPr id="22" name="Focus tile 4"/>
          <p:cNvSpPr/>
          <p:nvPr/>
        </p:nvSpPr>
        <p:spPr>
          <a:xfrm>
            <a:off x="9052560" y="4343400"/>
            <a:ext cx="2560320" cy="1874520"/>
          </a:xfrm>
          <a:prstGeom prst="roundRect">
            <a:avLst>
              <a:gd name="adj" fmla="val 5854"/>
            </a:avLst>
          </a:prstGeom>
          <a:solidFill>
            <a:schemeClr val="bg2"/>
          </a:solidFill>
          <a:ln/>
        </p:spPr>
      </p:sp>
      <p:sp>
        <p:nvSpPr>
          <p:cNvPr id="23" name="Icon circle FaChartLine"/>
          <p:cNvSpPr/>
          <p:nvPr/>
        </p:nvSpPr>
        <p:spPr>
          <a:xfrm>
            <a:off x="9281160" y="4572000"/>
            <a:ext cx="594360" cy="594360"/>
          </a:xfrm>
          <a:prstGeom prst="ellipse">
            <a:avLst/>
          </a:prstGeom>
          <a:solidFill>
            <a:schemeClr val="tx2"/>
          </a:solidFill>
          <a:ln/>
        </p:spPr>
      </p:sp>
      <p:pic>
        <p:nvPicPr>
          <p:cNvPr id="24" name="Image 4" descr="ChartLine icon">    </p:cNvPr>
          <p:cNvPicPr>
            <a:picLocks noChangeAspect="1"/>
          </p:cNvPicPr>
          <p:nvPr/>
        </p:nvPicPr>
        <p:blipFill>
          <a:blip r:embed="rId5"/>
          <a:stretch>
            <a:fillRect/>
          </a:stretch>
        </p:blipFill>
        <p:spPr>
          <a:xfrm>
            <a:off x="9435694" y="4726534"/>
            <a:ext cx="285293" cy="285293"/>
          </a:xfrm>
          <a:prstGeom prst="rect">
            <a:avLst/>
          </a:prstGeom>
        </p:spPr>
      </p:pic>
      <p:sp>
        <p:nvSpPr>
          <p:cNvPr id="25" name="Text 18"/>
          <p:cNvSpPr txBox="1"/>
          <p:nvPr/>
        </p:nvSpPr>
        <p:spPr>
          <a:xfrm>
            <a:off x="9281160" y="5303520"/>
            <a:ext cx="2103120" cy="822960"/>
          </a:xfrm>
          <a:prstGeom prst="rect">
            <a:avLst/>
          </a:prstGeom>
          <a:noFill/>
          <a:ln/>
        </p:spPr>
        <p:txBody>
          <a:bodyPr wrap="square" lIns="0" tIns="0" rIns="0" bIns="0" rtlCol="0" anchor="t"/>
          <a:lstStyle/>
          <a:p>
            <a:pPr indent="0" marL="0">
              <a:buNone/>
            </a:pPr>
            <a:r>
              <a:rPr lang="en-US" sz="1600" b="1" dirty="0">
                <a:solidFill>
                  <a:schemeClr val="tx2"/>
                </a:solidFill>
              </a:rPr>
              <a:t>Research, Policy &amp; Advocacy</a:t>
            </a:r>
            <a:endParaRPr lang="en-US" sz="16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rPr>
              <a:t>The Problem We Saw</a:t>
            </a:r>
            <a:endParaRPr lang="en-US" sz="3400" dirty="0"/>
          </a:p>
        </p:txBody>
      </p:sp>
      <p:sp>
        <p:nvSpPr>
          <p:cNvPr id="3" name="Subtitle"/>
          <p:cNvSpPr txBox="1"/>
          <p:nvPr/>
        </p:nvSpPr>
        <p:spPr>
          <a:xfrm>
            <a:off x="548640" y="1188720"/>
            <a:ext cx="10607040" cy="685800"/>
          </a:xfrm>
          <a:prstGeom prst="rect">
            <a:avLst/>
          </a:prstGeom>
          <a:noFill/>
          <a:ln/>
        </p:spPr>
        <p:txBody>
          <a:bodyPr wrap="square" lIns="0" tIns="0" rIns="0" bIns="0" rtlCol="0" anchor="t"/>
          <a:lstStyle/>
          <a:p>
            <a:pPr indent="0" marL="0">
              <a:buNone/>
            </a:pPr>
            <a:r>
              <a:rPr lang="en-US" sz="1800" dirty="0">
                <a:solidFill>
                  <a:schemeClr val="accent1"/>
                </a:solidFill>
              </a:rPr>
              <a:t>Nearly 105 million Nigerian children are in a system that teaches them to pass, not yet to think, lead and solve.</a:t>
            </a:r>
            <a:endParaRPr lang="en-US" sz="1800" dirty="0"/>
          </a:p>
        </p:txBody>
      </p:sp>
      <p:sp>
        <p:nvSpPr>
          <p:cNvPr id="4" name="Stat card 1"/>
          <p:cNvSpPr/>
          <p:nvPr/>
        </p:nvSpPr>
        <p:spPr>
          <a:xfrm>
            <a:off x="548640" y="2148840"/>
            <a:ext cx="3566160" cy="1508760"/>
          </a:xfrm>
          <a:prstGeom prst="roundRect">
            <a:avLst>
              <a:gd name="adj" fmla="val 7273"/>
            </a:avLst>
          </a:prstGeom>
          <a:solidFill>
            <a:schemeClr val="bg2"/>
          </a:solidFill>
          <a:ln/>
        </p:spPr>
      </p:sp>
      <p:sp>
        <p:nvSpPr>
          <p:cNvPr id="5" name="Text 3"/>
          <p:cNvSpPr txBox="1"/>
          <p:nvPr/>
        </p:nvSpPr>
        <p:spPr>
          <a:xfrm>
            <a:off x="777240" y="2286000"/>
            <a:ext cx="3108960" cy="777240"/>
          </a:xfrm>
          <a:prstGeom prst="rect">
            <a:avLst/>
          </a:prstGeom>
          <a:noFill/>
          <a:ln/>
        </p:spPr>
        <p:txBody>
          <a:bodyPr wrap="square" lIns="0" tIns="0" rIns="0" bIns="0" rtlCol="0" anchor="ctr"/>
          <a:lstStyle/>
          <a:p>
            <a:pPr indent="0" marL="0">
              <a:buNone/>
            </a:pPr>
            <a:r>
              <a:rPr lang="en-US" sz="4800" b="1" dirty="0">
                <a:solidFill>
                  <a:schemeClr val="tx2"/>
                </a:solidFill>
              </a:rPr>
              <a:t>105M</a:t>
            </a:r>
            <a:endParaRPr lang="en-US" sz="4800" dirty="0"/>
          </a:p>
        </p:txBody>
      </p:sp>
      <p:sp>
        <p:nvSpPr>
          <p:cNvPr id="6" name="Text 4"/>
          <p:cNvSpPr txBox="1"/>
          <p:nvPr/>
        </p:nvSpPr>
        <p:spPr>
          <a:xfrm>
            <a:off x="777240" y="3063240"/>
            <a:ext cx="3108960" cy="457200"/>
          </a:xfrm>
          <a:prstGeom prst="rect">
            <a:avLst/>
          </a:prstGeom>
          <a:noFill/>
          <a:ln/>
        </p:spPr>
        <p:txBody>
          <a:bodyPr wrap="square" lIns="0" tIns="0" rIns="0" bIns="0" rtlCol="0" anchor="t"/>
          <a:lstStyle/>
          <a:p>
            <a:pPr indent="0" marL="0">
              <a:buNone/>
            </a:pPr>
            <a:r>
              <a:rPr lang="en-US" sz="1400" dirty="0">
                <a:solidFill>
                  <a:schemeClr val="tx1"/>
                </a:solidFill>
              </a:rPr>
              <a:t>children and adolescents aged 0–17</a:t>
            </a:r>
            <a:endParaRPr lang="en-US" sz="1400" dirty="0"/>
          </a:p>
        </p:txBody>
      </p:sp>
      <p:sp>
        <p:nvSpPr>
          <p:cNvPr id="7" name="Stat card 2"/>
          <p:cNvSpPr/>
          <p:nvPr/>
        </p:nvSpPr>
        <p:spPr>
          <a:xfrm>
            <a:off x="548640" y="3794760"/>
            <a:ext cx="3566160" cy="1508760"/>
          </a:xfrm>
          <a:prstGeom prst="roundRect">
            <a:avLst>
              <a:gd name="adj" fmla="val 7273"/>
            </a:avLst>
          </a:prstGeom>
          <a:solidFill>
            <a:schemeClr val="bg2"/>
          </a:solidFill>
          <a:ln/>
        </p:spPr>
      </p:sp>
      <p:sp>
        <p:nvSpPr>
          <p:cNvPr id="8" name="Text 6"/>
          <p:cNvSpPr txBox="1"/>
          <p:nvPr/>
        </p:nvSpPr>
        <p:spPr>
          <a:xfrm>
            <a:off x="777240" y="3931920"/>
            <a:ext cx="3108960" cy="777240"/>
          </a:xfrm>
          <a:prstGeom prst="rect">
            <a:avLst/>
          </a:prstGeom>
          <a:noFill/>
          <a:ln/>
        </p:spPr>
        <p:txBody>
          <a:bodyPr wrap="square" lIns="0" tIns="0" rIns="0" bIns="0" rtlCol="0" anchor="ctr"/>
          <a:lstStyle/>
          <a:p>
            <a:pPr indent="0" marL="0">
              <a:buNone/>
            </a:pPr>
            <a:r>
              <a:rPr lang="en-US" sz="4800" b="1" dirty="0">
                <a:solidFill>
                  <a:schemeClr val="tx2"/>
                </a:solidFill>
              </a:rPr>
              <a:t>~1 in 2</a:t>
            </a:r>
            <a:endParaRPr lang="en-US" sz="4800" dirty="0"/>
          </a:p>
        </p:txBody>
      </p:sp>
      <p:sp>
        <p:nvSpPr>
          <p:cNvPr id="9" name="Text 7"/>
          <p:cNvSpPr txBox="1"/>
          <p:nvPr/>
        </p:nvSpPr>
        <p:spPr>
          <a:xfrm>
            <a:off x="777240" y="4709160"/>
            <a:ext cx="3108960" cy="457200"/>
          </a:xfrm>
          <a:prstGeom prst="rect">
            <a:avLst/>
          </a:prstGeom>
          <a:noFill/>
          <a:ln/>
        </p:spPr>
        <p:txBody>
          <a:bodyPr wrap="square" lIns="0" tIns="0" rIns="0" bIns="0" rtlCol="0" anchor="t"/>
          <a:lstStyle/>
          <a:p>
            <a:pPr indent="0" marL="0">
              <a:buNone/>
            </a:pPr>
            <a:r>
              <a:rPr lang="en-US" sz="1400" dirty="0">
                <a:solidFill>
                  <a:schemeClr val="tx1"/>
                </a:solidFill>
              </a:rPr>
              <a:t>Nigerians is a child or adolescent</a:t>
            </a:r>
            <a:endParaRPr lang="en-US" sz="1400" dirty="0"/>
          </a:p>
        </p:txBody>
      </p:sp>
      <p:sp>
        <p:nvSpPr>
          <p:cNvPr id="10" name="Icon circle FaBrain"/>
          <p:cNvSpPr/>
          <p:nvPr/>
        </p:nvSpPr>
        <p:spPr>
          <a:xfrm>
            <a:off x="4572000" y="2240280"/>
            <a:ext cx="731520" cy="731520"/>
          </a:xfrm>
          <a:prstGeom prst="ellipse">
            <a:avLst/>
          </a:prstGeom>
          <a:solidFill>
            <a:schemeClr val="tx2"/>
          </a:solidFill>
          <a:ln/>
        </p:spPr>
      </p:sp>
      <p:pic>
        <p:nvPicPr>
          <p:cNvPr id="11" name="Image 0" descr="Brain icon">    </p:cNvPr>
          <p:cNvPicPr>
            <a:picLocks noChangeAspect="1"/>
          </p:cNvPicPr>
          <p:nvPr/>
        </p:nvPicPr>
        <p:blipFill>
          <a:blip r:embed="rId1"/>
          <a:stretch>
            <a:fillRect/>
          </a:stretch>
        </p:blipFill>
        <p:spPr>
          <a:xfrm>
            <a:off x="4762195" y="2430475"/>
            <a:ext cx="351130" cy="351130"/>
          </a:xfrm>
          <a:prstGeom prst="rect">
            <a:avLst/>
          </a:prstGeom>
        </p:spPr>
      </p:pic>
      <p:sp>
        <p:nvSpPr>
          <p:cNvPr id="12" name="Text 9"/>
          <p:cNvSpPr txBox="1"/>
          <p:nvPr/>
        </p:nvSpPr>
        <p:spPr>
          <a:xfrm>
            <a:off x="5577840" y="2148840"/>
            <a:ext cx="6035040" cy="914400"/>
          </a:xfrm>
          <a:prstGeom prst="rect">
            <a:avLst/>
          </a:prstGeom>
          <a:noFill/>
          <a:ln/>
        </p:spPr>
        <p:txBody>
          <a:bodyPr wrap="square" lIns="0" tIns="0" rIns="0" bIns="0" rtlCol="0" anchor="ctr"/>
          <a:lstStyle/>
          <a:p>
            <a:pPr indent="0" marL="0">
              <a:buNone/>
            </a:pPr>
            <a:r>
              <a:rPr lang="en-US" sz="2000" b="1" dirty="0">
                <a:solidFill>
                  <a:schemeClr val="tx2"/>
                </a:solidFill>
              </a:rPr>
              <a:t>Learning to pass exams, not to think critically</a:t>
            </a:r>
            <a:endParaRPr lang="en-US" sz="2000" dirty="0"/>
          </a:p>
        </p:txBody>
      </p:sp>
      <p:sp>
        <p:nvSpPr>
          <p:cNvPr id="13" name="Icon circle FaUsers"/>
          <p:cNvSpPr/>
          <p:nvPr/>
        </p:nvSpPr>
        <p:spPr>
          <a:xfrm>
            <a:off x="4572000" y="3337560"/>
            <a:ext cx="731520" cy="731520"/>
          </a:xfrm>
          <a:prstGeom prst="ellipse">
            <a:avLst/>
          </a:prstGeom>
          <a:solidFill>
            <a:schemeClr val="tx2"/>
          </a:solidFill>
          <a:ln/>
        </p:spPr>
      </p:sp>
      <p:pic>
        <p:nvPicPr>
          <p:cNvPr id="14" name="Image 1" descr="Users icon">    </p:cNvPr>
          <p:cNvPicPr>
            <a:picLocks noChangeAspect="1"/>
          </p:cNvPicPr>
          <p:nvPr/>
        </p:nvPicPr>
        <p:blipFill>
          <a:blip r:embed="rId2"/>
          <a:stretch>
            <a:fillRect/>
          </a:stretch>
        </p:blipFill>
        <p:spPr>
          <a:xfrm>
            <a:off x="4762195" y="3527755"/>
            <a:ext cx="351130" cy="351130"/>
          </a:xfrm>
          <a:prstGeom prst="rect">
            <a:avLst/>
          </a:prstGeom>
        </p:spPr>
      </p:pic>
      <p:sp>
        <p:nvSpPr>
          <p:cNvPr id="15" name="Text 11"/>
          <p:cNvSpPr txBox="1"/>
          <p:nvPr/>
        </p:nvSpPr>
        <p:spPr>
          <a:xfrm>
            <a:off x="5577840" y="3246120"/>
            <a:ext cx="6035040" cy="914400"/>
          </a:xfrm>
          <a:prstGeom prst="rect">
            <a:avLst/>
          </a:prstGeom>
          <a:noFill/>
          <a:ln/>
        </p:spPr>
        <p:txBody>
          <a:bodyPr wrap="square" lIns="0" tIns="0" rIns="0" bIns="0" rtlCol="0" anchor="ctr"/>
          <a:lstStyle/>
          <a:p>
            <a:pPr indent="0" marL="0">
              <a:buNone/>
            </a:pPr>
            <a:r>
              <a:rPr lang="en-US" sz="2000" b="1" dirty="0">
                <a:solidFill>
                  <a:schemeClr val="tx2"/>
                </a:solidFill>
              </a:rPr>
              <a:t>Facing bullying and peer conflict without life skills to navigate it</a:t>
            </a:r>
            <a:endParaRPr lang="en-US" sz="2000" dirty="0"/>
          </a:p>
        </p:txBody>
      </p:sp>
      <p:sp>
        <p:nvSpPr>
          <p:cNvPr id="16" name="Icon circle FaGlobeAfrica"/>
          <p:cNvSpPr/>
          <p:nvPr/>
        </p:nvSpPr>
        <p:spPr>
          <a:xfrm>
            <a:off x="4572000" y="4434840"/>
            <a:ext cx="731520" cy="731520"/>
          </a:xfrm>
          <a:prstGeom prst="ellipse">
            <a:avLst/>
          </a:prstGeom>
          <a:solidFill>
            <a:schemeClr val="tx2"/>
          </a:solidFill>
          <a:ln/>
        </p:spPr>
      </p:sp>
      <p:pic>
        <p:nvPicPr>
          <p:cNvPr id="17" name="Image 2" descr="GlobeAfrica icon">    </p:cNvPr>
          <p:cNvPicPr>
            <a:picLocks noChangeAspect="1"/>
          </p:cNvPicPr>
          <p:nvPr/>
        </p:nvPicPr>
        <p:blipFill>
          <a:blip r:embed="rId3"/>
          <a:stretch>
            <a:fillRect/>
          </a:stretch>
        </p:blipFill>
        <p:spPr>
          <a:xfrm>
            <a:off x="4762195" y="4625035"/>
            <a:ext cx="351130" cy="351130"/>
          </a:xfrm>
          <a:prstGeom prst="rect">
            <a:avLst/>
          </a:prstGeom>
        </p:spPr>
      </p:pic>
      <p:sp>
        <p:nvSpPr>
          <p:cNvPr id="18" name="Text 13"/>
          <p:cNvSpPr txBox="1"/>
          <p:nvPr/>
        </p:nvSpPr>
        <p:spPr>
          <a:xfrm>
            <a:off x="5577840" y="4343400"/>
            <a:ext cx="6035040" cy="914400"/>
          </a:xfrm>
          <a:prstGeom prst="rect">
            <a:avLst/>
          </a:prstGeom>
          <a:noFill/>
          <a:ln/>
        </p:spPr>
        <p:txBody>
          <a:bodyPr wrap="square" lIns="0" tIns="0" rIns="0" bIns="0" rtlCol="0" anchor="ctr"/>
          <a:lstStyle/>
          <a:p>
            <a:pPr indent="0" marL="0">
              <a:buNone/>
            </a:pPr>
            <a:r>
              <a:rPr lang="en-US" sz="2000" b="1" dirty="0">
                <a:solidFill>
                  <a:schemeClr val="tx2"/>
                </a:solidFill>
              </a:rPr>
              <a:t>Academically engaged, but under-exposed to real-world skills</a:t>
            </a:r>
            <a:endParaRPr lang="en-US" sz="2000" dirty="0"/>
          </a:p>
        </p:txBody>
      </p:sp>
      <p:sp>
        <p:nvSpPr>
          <p:cNvPr id="19" name="Gap callout"/>
          <p:cNvSpPr/>
          <p:nvPr/>
        </p:nvSpPr>
        <p:spPr>
          <a:xfrm>
            <a:off x="548640" y="5440680"/>
            <a:ext cx="11064240" cy="685800"/>
          </a:xfrm>
          <a:prstGeom prst="roundRect">
            <a:avLst>
              <a:gd name="adj" fmla="val 16000"/>
            </a:avLst>
          </a:prstGeom>
          <a:solidFill>
            <a:schemeClr val="tx2"/>
          </a:solidFill>
          <a:ln/>
        </p:spPr>
      </p:sp>
      <p:sp>
        <p:nvSpPr>
          <p:cNvPr id="20" name="Text 15"/>
          <p:cNvSpPr txBox="1"/>
          <p:nvPr/>
        </p:nvSpPr>
        <p:spPr>
          <a:xfrm>
            <a:off x="822960" y="5440680"/>
            <a:ext cx="10607040" cy="685800"/>
          </a:xfrm>
          <a:prstGeom prst="rect">
            <a:avLst/>
          </a:prstGeom>
          <a:noFill/>
          <a:ln/>
        </p:spPr>
        <p:txBody>
          <a:bodyPr wrap="square" lIns="0" tIns="0" rIns="0" bIns="0" rtlCol="0" anchor="ctr"/>
          <a:lstStyle/>
          <a:p>
            <a:pPr indent="0" marL="0">
              <a:buNone/>
            </a:pPr>
            <a:r>
              <a:rPr lang="en-US" sz="1500" b="1" dirty="0">
                <a:solidFill>
                  <a:schemeClr val="accent3"/>
                </a:solidFill>
              </a:rPr>
              <a:t>The gap:  </a:t>
            </a:r>
            <a:pPr indent="0" marL="0">
              <a:buNone/>
            </a:pPr>
            <a:r>
              <a:rPr lang="en-US" sz="1500" dirty="0">
                <a:solidFill>
                  <a:schemeClr val="bg1"/>
                </a:solidFill>
              </a:rPr>
              <a:t>critical thinking · self-awareness · contribution to society   →   </a:t>
            </a:r>
            <a:pPr indent="0" marL="0">
              <a:buNone/>
            </a:pPr>
            <a:r>
              <a:rPr lang="en-US" sz="1500" b="1" dirty="0">
                <a:solidFill>
                  <a:schemeClr val="bg1"/>
                </a:solidFill>
              </a:rPr>
              <a:t>Our answer: the EMFA programme</a:t>
            </a:r>
            <a:endParaRPr lang="en-US" sz="1500" dirty="0"/>
          </a:p>
        </p:txBody>
      </p:sp>
      <p:sp>
        <p:nvSpPr>
          <p:cNvPr id="21" name="Text 16"/>
          <p:cNvSpPr txBox="1"/>
          <p:nvPr/>
        </p:nvSpPr>
        <p:spPr>
          <a:xfrm>
            <a:off x="548640" y="6199632"/>
            <a:ext cx="11064240" cy="201168"/>
          </a:xfrm>
          <a:prstGeom prst="rect">
            <a:avLst/>
          </a:prstGeom>
          <a:noFill/>
          <a:ln/>
        </p:spPr>
        <p:txBody>
          <a:bodyPr wrap="square" lIns="0" tIns="0" rIns="0" bIns="0" rtlCol="0" anchor="t"/>
          <a:lstStyle/>
          <a:p>
            <a:pPr indent="0" marL="0">
              <a:buNone/>
            </a:pPr>
            <a:r>
              <a:rPr lang="en-US" sz="1000" dirty="0">
                <a:solidFill>
                  <a:schemeClr val="accent5"/>
                </a:solidFill>
              </a:rPr>
              <a:t>Source: Federal Government of Nigeria and UNICEF, Situation Analysis of Children and Adolescents in Nigeria (2024).</a:t>
            </a:r>
            <a:endParaRPr lang="en-US" sz="10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rPr>
              <a:t>How Will We Solve It?</a:t>
            </a:r>
            <a:endParaRPr lang="en-US" sz="3400" dirty="0"/>
          </a:p>
        </p:txBody>
      </p:sp>
      <p:sp>
        <p:nvSpPr>
          <p:cNvPr id="3" name="Subtitle"/>
          <p:cNvSpPr txBox="1"/>
          <p:nvPr/>
        </p:nvSpPr>
        <p:spPr>
          <a:xfrm>
            <a:off x="548640" y="1188720"/>
            <a:ext cx="11064240" cy="457200"/>
          </a:xfrm>
          <a:prstGeom prst="rect">
            <a:avLst/>
          </a:prstGeom>
          <a:noFill/>
          <a:ln/>
        </p:spPr>
        <p:txBody>
          <a:bodyPr wrap="square" lIns="0" tIns="0" rIns="0" bIns="0" rtlCol="0" anchor="t"/>
          <a:lstStyle/>
          <a:p>
            <a:pPr indent="0" marL="0">
              <a:buNone/>
            </a:pPr>
            <a:r>
              <a:rPr lang="en-US" sz="1800" dirty="0">
                <a:solidFill>
                  <a:schemeClr val="accent1"/>
                </a:solidFill>
              </a:rPr>
              <a:t>Beyond the Classroom: an extracurricular initiative for secondary school students</a:t>
            </a:r>
            <a:endParaRPr lang="en-US" sz="1800" dirty="0"/>
          </a:p>
        </p:txBody>
      </p:sp>
      <p:sp>
        <p:nvSpPr>
          <p:cNvPr id="4" name="Text 2"/>
          <p:cNvSpPr txBox="1"/>
          <p:nvPr/>
        </p:nvSpPr>
        <p:spPr>
          <a:xfrm>
            <a:off x="548640" y="2011680"/>
            <a:ext cx="9601200" cy="822960"/>
          </a:xfrm>
          <a:prstGeom prst="rect">
            <a:avLst/>
          </a:prstGeom>
          <a:noFill/>
          <a:ln/>
        </p:spPr>
        <p:txBody>
          <a:bodyPr wrap="square" lIns="0" tIns="0" rIns="0" bIns="0" rtlCol="0" anchor="t"/>
          <a:lstStyle/>
          <a:p>
            <a:pPr indent="0" marL="0">
              <a:buNone/>
            </a:pPr>
            <a:r>
              <a:rPr lang="en-US" sz="2000" i="1" dirty="0">
                <a:solidFill>
                  <a:schemeClr val="tx2"/>
                </a:solidFill>
              </a:rPr>
              <a:t>Skills, attitudes and practical abilities that support academic learning, personal growth and participation in society.</a:t>
            </a:r>
            <a:endParaRPr lang="en-US" sz="2000" dirty="0"/>
          </a:p>
        </p:txBody>
      </p:sp>
      <p:sp>
        <p:nvSpPr>
          <p:cNvPr id="5" name="Step chevron 1"/>
          <p:cNvSpPr/>
          <p:nvPr/>
        </p:nvSpPr>
        <p:spPr>
          <a:xfrm>
            <a:off x="548640" y="3200400"/>
            <a:ext cx="3657600" cy="1097280"/>
          </a:xfrm>
          <a:prstGeom prst="chevron">
            <a:avLst/>
          </a:prstGeom>
          <a:solidFill>
            <a:schemeClr val="accent2"/>
          </a:solidFill>
          <a:ln/>
        </p:spPr>
      </p:sp>
      <p:sp>
        <p:nvSpPr>
          <p:cNvPr id="6" name="Text 4"/>
          <p:cNvSpPr txBox="1"/>
          <p:nvPr/>
        </p:nvSpPr>
        <p:spPr>
          <a:xfrm>
            <a:off x="1188720" y="3200400"/>
            <a:ext cx="2377440" cy="1097280"/>
          </a:xfrm>
          <a:prstGeom prst="rect">
            <a:avLst/>
          </a:prstGeom>
          <a:noFill/>
          <a:ln/>
        </p:spPr>
        <p:txBody>
          <a:bodyPr wrap="square" lIns="0" tIns="0" rIns="0" bIns="0" rtlCol="0" anchor="ctr"/>
          <a:lstStyle/>
          <a:p>
            <a:pPr algn="ctr" indent="0" marL="0">
              <a:buNone/>
            </a:pPr>
            <a:r>
              <a:rPr lang="en-US" sz="2600" b="1" dirty="0">
                <a:solidFill>
                  <a:schemeClr val="tx2"/>
                </a:solidFill>
              </a:rPr>
              <a:t>Learn</a:t>
            </a:r>
            <a:endParaRPr lang="en-US" sz="2600" dirty="0"/>
          </a:p>
        </p:txBody>
      </p:sp>
      <p:sp>
        <p:nvSpPr>
          <p:cNvPr id="7" name="Text 5"/>
          <p:cNvSpPr txBox="1"/>
          <p:nvPr/>
        </p:nvSpPr>
        <p:spPr>
          <a:xfrm>
            <a:off x="822960" y="4572000"/>
            <a:ext cx="3200400" cy="1097280"/>
          </a:xfrm>
          <a:prstGeom prst="rect">
            <a:avLst/>
          </a:prstGeom>
          <a:noFill/>
          <a:ln/>
        </p:spPr>
        <p:txBody>
          <a:bodyPr wrap="square" lIns="0" tIns="0" rIns="0" bIns="0" rtlCol="0" anchor="t"/>
          <a:lstStyle/>
          <a:p>
            <a:pPr indent="0" marL="0">
              <a:buNone/>
            </a:pPr>
            <a:r>
              <a:rPr lang="en-US" sz="1700" dirty="0">
                <a:solidFill>
                  <a:schemeClr val="tx1"/>
                </a:solidFill>
              </a:rPr>
              <a:t>Interactive sessions, teamwork and guided reflection</a:t>
            </a:r>
            <a:endParaRPr lang="en-US" sz="1700" dirty="0"/>
          </a:p>
        </p:txBody>
      </p:sp>
      <p:sp>
        <p:nvSpPr>
          <p:cNvPr id="8" name="Step chevron 2"/>
          <p:cNvSpPr/>
          <p:nvPr/>
        </p:nvSpPr>
        <p:spPr>
          <a:xfrm>
            <a:off x="4297680" y="3200400"/>
            <a:ext cx="3657600" cy="1097280"/>
          </a:xfrm>
          <a:prstGeom prst="chevron">
            <a:avLst/>
          </a:prstGeom>
          <a:solidFill>
            <a:schemeClr val="accent3"/>
          </a:solidFill>
          <a:ln/>
        </p:spPr>
      </p:sp>
      <p:sp>
        <p:nvSpPr>
          <p:cNvPr id="9" name="Text 7"/>
          <p:cNvSpPr txBox="1"/>
          <p:nvPr/>
        </p:nvSpPr>
        <p:spPr>
          <a:xfrm>
            <a:off x="4937760" y="3200400"/>
            <a:ext cx="2377440" cy="1097280"/>
          </a:xfrm>
          <a:prstGeom prst="rect">
            <a:avLst/>
          </a:prstGeom>
          <a:noFill/>
          <a:ln/>
        </p:spPr>
        <p:txBody>
          <a:bodyPr wrap="square" lIns="0" tIns="0" rIns="0" bIns="0" rtlCol="0" anchor="ctr"/>
          <a:lstStyle/>
          <a:p>
            <a:pPr algn="ctr" indent="0" marL="0">
              <a:buNone/>
            </a:pPr>
            <a:r>
              <a:rPr lang="en-US" sz="2600" b="1" dirty="0">
                <a:solidFill>
                  <a:schemeClr val="tx2"/>
                </a:solidFill>
              </a:rPr>
              <a:t>Practise</a:t>
            </a:r>
            <a:endParaRPr lang="en-US" sz="2600" dirty="0"/>
          </a:p>
        </p:txBody>
      </p:sp>
      <p:sp>
        <p:nvSpPr>
          <p:cNvPr id="10" name="Text 8"/>
          <p:cNvSpPr txBox="1"/>
          <p:nvPr/>
        </p:nvSpPr>
        <p:spPr>
          <a:xfrm>
            <a:off x="4572000" y="4572000"/>
            <a:ext cx="3200400" cy="1097280"/>
          </a:xfrm>
          <a:prstGeom prst="rect">
            <a:avLst/>
          </a:prstGeom>
          <a:noFill/>
          <a:ln/>
        </p:spPr>
        <p:txBody>
          <a:bodyPr wrap="square" lIns="0" tIns="0" rIns="0" bIns="0" rtlCol="0" anchor="t"/>
          <a:lstStyle/>
          <a:p>
            <a:pPr indent="0" marL="0">
              <a:buNone/>
            </a:pPr>
            <a:r>
              <a:rPr lang="en-US" sz="1700" dirty="0">
                <a:solidFill>
                  <a:schemeClr val="tx1"/>
                </a:solidFill>
              </a:rPr>
              <a:t>Hands-on projects that build communication and problem-solving</a:t>
            </a:r>
            <a:endParaRPr lang="en-US" sz="1700" dirty="0"/>
          </a:p>
        </p:txBody>
      </p:sp>
      <p:sp>
        <p:nvSpPr>
          <p:cNvPr id="11" name="Step chevron 3"/>
          <p:cNvSpPr/>
          <p:nvPr/>
        </p:nvSpPr>
        <p:spPr>
          <a:xfrm>
            <a:off x="8046720" y="3200400"/>
            <a:ext cx="3657600" cy="1097280"/>
          </a:xfrm>
          <a:prstGeom prst="chevron">
            <a:avLst/>
          </a:prstGeom>
          <a:solidFill>
            <a:schemeClr val="tx2"/>
          </a:solidFill>
          <a:ln/>
        </p:spPr>
      </p:sp>
      <p:sp>
        <p:nvSpPr>
          <p:cNvPr id="12" name="Text 10"/>
          <p:cNvSpPr txBox="1"/>
          <p:nvPr/>
        </p:nvSpPr>
        <p:spPr>
          <a:xfrm>
            <a:off x="8686800" y="3200400"/>
            <a:ext cx="2377440" cy="1097280"/>
          </a:xfrm>
          <a:prstGeom prst="rect">
            <a:avLst/>
          </a:prstGeom>
          <a:noFill/>
          <a:ln/>
        </p:spPr>
        <p:txBody>
          <a:bodyPr wrap="square" lIns="0" tIns="0" rIns="0" bIns="0" rtlCol="0" anchor="ctr"/>
          <a:lstStyle/>
          <a:p>
            <a:pPr algn="ctr" indent="0" marL="0">
              <a:buNone/>
            </a:pPr>
            <a:r>
              <a:rPr lang="en-US" sz="2600" b="1" dirty="0">
                <a:solidFill>
                  <a:schemeClr val="bg1"/>
                </a:solidFill>
              </a:rPr>
              <a:t>Showcase</a:t>
            </a:r>
            <a:endParaRPr lang="en-US" sz="2600" dirty="0"/>
          </a:p>
        </p:txBody>
      </p:sp>
      <p:sp>
        <p:nvSpPr>
          <p:cNvPr id="13" name="Text 11"/>
          <p:cNvSpPr txBox="1"/>
          <p:nvPr/>
        </p:nvSpPr>
        <p:spPr>
          <a:xfrm>
            <a:off x="8321040" y="4572000"/>
            <a:ext cx="3200400" cy="1097280"/>
          </a:xfrm>
          <a:prstGeom prst="rect">
            <a:avLst/>
          </a:prstGeom>
          <a:noFill/>
          <a:ln/>
        </p:spPr>
        <p:txBody>
          <a:bodyPr wrap="square" lIns="0" tIns="0" rIns="0" bIns="0" rtlCol="0" anchor="t"/>
          <a:lstStyle/>
          <a:p>
            <a:pPr indent="0" marL="0">
              <a:buNone/>
            </a:pPr>
            <a:r>
              <a:rPr lang="en-US" sz="1700" dirty="0">
                <a:solidFill>
                  <a:schemeClr val="tx1"/>
                </a:solidFill>
              </a:rPr>
              <a:t>The Grand Finale: the Inter-School Community Solutions Challenge</a:t>
            </a:r>
            <a:endParaRPr lang="en-US" sz="17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A smiling student in class">    </p:cNvPr>
          <p:cNvPicPr>
            <a:picLocks noChangeAspect="1"/>
          </p:cNvPicPr>
          <p:nvPr/>
        </p:nvPicPr>
        <p:blipFill>
          <a:blip r:embed="rId1"/>
          <a:stretch>
            <a:fillRect/>
          </a:stretch>
        </p:blipFill>
        <p:spPr>
          <a:xfrm>
            <a:off x="0" y="0"/>
            <a:ext cx="4480560" cy="6858000"/>
          </a:xfrm>
          <a:prstGeom prst="rect">
            <a:avLst/>
          </a:prstGeom>
        </p:spPr>
      </p:pic>
      <p:sp>
        <p:nvSpPr>
          <p:cNvPr id="3" name="Text 1"/>
          <p:cNvSpPr/>
          <p:nvPr>
            <p:ph idx="101" type="title" hasCustomPrompt="1"/>
          </p:nvPr>
        </p:nvSpPr>
        <p:spPr>
          <a:xfrm>
            <a:off x="5120640" y="731520"/>
            <a:ext cx="6492240" cy="1280160"/>
          </a:xfrm>
          <a:prstGeom prst="rect">
            <a:avLst/>
          </a:prstGeom>
          <a:noFill/>
          <a:ln/>
        </p:spPr>
        <p:txBody>
          <a:bodyPr wrap="square" lIns="0" tIns="0" rIns="0" bIns="0" rtlCol="0" anchor="ctr"/>
          <a:lstStyle/>
          <a:p>
            <a:pPr algn="l" indent="0" marL="0">
              <a:buNone/>
            </a:pPr>
            <a:r>
              <a:rPr lang="en-US" sz="8000" b="1" dirty="0">
                <a:solidFill>
                  <a:schemeClr val="bg1"/>
                </a:solidFill>
              </a:rPr>
              <a:t>L.E.A.P</a:t>
            </a:r>
            <a:endParaRPr lang="en-US" sz="8000" dirty="0"/>
          </a:p>
        </p:txBody>
      </p:sp>
      <p:sp>
        <p:nvSpPr>
          <p:cNvPr id="4" name="Text 1"/>
          <p:cNvSpPr txBox="1"/>
          <p:nvPr/>
        </p:nvSpPr>
        <p:spPr>
          <a:xfrm>
            <a:off x="5120640" y="2011680"/>
            <a:ext cx="6400800" cy="365760"/>
          </a:xfrm>
          <a:prstGeom prst="rect">
            <a:avLst/>
          </a:prstGeom>
          <a:noFill/>
          <a:ln/>
        </p:spPr>
        <p:txBody>
          <a:bodyPr wrap="square" lIns="0" tIns="0" rIns="0" bIns="0" rtlCol="0" anchor="t"/>
          <a:lstStyle/>
          <a:p>
            <a:pPr indent="0" marL="0">
              <a:buNone/>
            </a:pPr>
            <a:r>
              <a:rPr lang="en-US" sz="2000" b="1" spc="800" kern="0" dirty="0">
                <a:solidFill>
                  <a:schemeClr val="accent3"/>
                </a:solidFill>
              </a:rPr>
              <a:t>FRAMEWORK</a:t>
            </a:r>
            <a:endParaRPr lang="en-US" sz="2000" dirty="0"/>
          </a:p>
        </p:txBody>
      </p:sp>
      <p:sp>
        <p:nvSpPr>
          <p:cNvPr id="5" name="Text 2"/>
          <p:cNvSpPr txBox="1"/>
          <p:nvPr/>
        </p:nvSpPr>
        <p:spPr>
          <a:xfrm>
            <a:off x="5120640" y="2651760"/>
            <a:ext cx="6400800" cy="2194560"/>
          </a:xfrm>
          <a:prstGeom prst="rect">
            <a:avLst/>
          </a:prstGeom>
          <a:noFill/>
          <a:ln/>
        </p:spPr>
        <p:txBody>
          <a:bodyPr wrap="square" lIns="0" tIns="0" rIns="0" bIns="0" rtlCol="0" anchor="t"/>
          <a:lstStyle/>
          <a:p>
            <a:pPr indent="0" marL="0">
              <a:buNone/>
            </a:pPr>
            <a:r>
              <a:rPr lang="en-US" sz="2800" b="1" dirty="0">
                <a:solidFill>
                  <a:schemeClr val="bg1"/>
                </a:solidFill>
              </a:rPr>
              <a:t>Learn.</a:t>
            </a:r>
            <a:endParaRPr lang="en-US" sz="2800" dirty="0"/>
          </a:p>
          <a:p>
            <a:pPr indent="0" marL="0">
              <a:buNone/>
            </a:pPr>
            <a:r>
              <a:rPr lang="en-US" sz="2800" b="1" dirty="0">
                <a:solidFill>
                  <a:schemeClr val="bg1"/>
                </a:solidFill>
              </a:rPr>
              <a:t>Evolve.</a:t>
            </a:r>
            <a:endParaRPr lang="en-US" sz="2800" dirty="0"/>
          </a:p>
          <a:p>
            <a:pPr indent="0" marL="0">
              <a:buNone/>
            </a:pPr>
            <a:r>
              <a:rPr lang="en-US" sz="2800" b="1" dirty="0">
                <a:solidFill>
                  <a:schemeClr val="bg1"/>
                </a:solidFill>
              </a:rPr>
              <a:t>Act.</a:t>
            </a:r>
            <a:endParaRPr lang="en-US" sz="2800" dirty="0"/>
          </a:p>
          <a:p>
            <a:pPr indent="0" marL="0">
              <a:buNone/>
            </a:pPr>
            <a:r>
              <a:rPr lang="en-US" sz="2800" b="1" dirty="0">
                <a:solidFill>
                  <a:schemeClr val="bg1"/>
                </a:solidFill>
              </a:rPr>
              <a:t>Participate.</a:t>
            </a:r>
            <a:endParaRPr lang="en-US" sz="2800" dirty="0"/>
          </a:p>
        </p:txBody>
      </p:sp>
      <p:sp>
        <p:nvSpPr>
          <p:cNvPr id="6" name="Text 3"/>
          <p:cNvSpPr txBox="1"/>
          <p:nvPr/>
        </p:nvSpPr>
        <p:spPr>
          <a:xfrm>
            <a:off x="5120640" y="5029200"/>
            <a:ext cx="6217920" cy="731520"/>
          </a:xfrm>
          <a:prstGeom prst="rect">
            <a:avLst/>
          </a:prstGeom>
          <a:noFill/>
          <a:ln/>
        </p:spPr>
        <p:txBody>
          <a:bodyPr wrap="square" lIns="0" tIns="0" rIns="0" bIns="0" rtlCol="0" anchor="t"/>
          <a:lstStyle/>
          <a:p>
            <a:pPr indent="0" marL="0">
              <a:buNone/>
            </a:pPr>
            <a:r>
              <a:rPr lang="en-US" sz="1600" dirty="0">
                <a:solidFill>
                  <a:schemeClr val="accent2"/>
                </a:solidFill>
              </a:rPr>
              <a:t>Helping students recognise their potential, strengthen essential skills and contribute meaningfully to their schools and communities.</a:t>
            </a:r>
            <a:endParaRPr lang="en-US" sz="1600" dirty="0"/>
          </a:p>
        </p:txBody>
      </p:sp>
      <p:sp>
        <p:nvSpPr>
          <p:cNvPr id="7" name="Icon circle FaMapMarkerAlt"/>
          <p:cNvSpPr/>
          <p:nvPr/>
        </p:nvSpPr>
        <p:spPr>
          <a:xfrm>
            <a:off x="5120640" y="5852160"/>
            <a:ext cx="502920" cy="502920"/>
          </a:xfrm>
          <a:prstGeom prst="ellipse">
            <a:avLst/>
          </a:prstGeom>
          <a:solidFill>
            <a:schemeClr val="accent1"/>
          </a:solidFill>
          <a:ln/>
        </p:spPr>
      </p:sp>
      <p:pic>
        <p:nvPicPr>
          <p:cNvPr id="8" name="Image 1" descr="MapMarkerAlt icon">    </p:cNvPr>
          <p:cNvPicPr>
            <a:picLocks noChangeAspect="1"/>
          </p:cNvPicPr>
          <p:nvPr/>
        </p:nvPicPr>
        <p:blipFill>
          <a:blip r:embed="rId2"/>
          <a:stretch>
            <a:fillRect/>
          </a:stretch>
        </p:blipFill>
        <p:spPr>
          <a:xfrm>
            <a:off x="5251399" y="5982919"/>
            <a:ext cx="241402" cy="241402"/>
          </a:xfrm>
          <a:prstGeom prst="rect">
            <a:avLst/>
          </a:prstGeom>
        </p:spPr>
      </p:pic>
      <p:sp>
        <p:nvSpPr>
          <p:cNvPr id="9" name="Text 5"/>
          <p:cNvSpPr txBox="1"/>
          <p:nvPr/>
        </p:nvSpPr>
        <p:spPr>
          <a:xfrm>
            <a:off x="5806440" y="5852160"/>
            <a:ext cx="5760720" cy="502920"/>
          </a:xfrm>
          <a:prstGeom prst="rect">
            <a:avLst/>
          </a:prstGeom>
          <a:noFill/>
          <a:ln/>
        </p:spPr>
        <p:txBody>
          <a:bodyPr wrap="square" lIns="0" tIns="0" rIns="0" bIns="0" rtlCol="0" anchor="ctr"/>
          <a:lstStyle/>
          <a:p>
            <a:pPr indent="0" marL="0">
              <a:buNone/>
            </a:pPr>
            <a:r>
              <a:rPr lang="en-US" sz="1600" dirty="0">
                <a:solidFill>
                  <a:schemeClr val="accent3"/>
                </a:solidFill>
              </a:rPr>
              <a:t>Proposed pilot  </a:t>
            </a:r>
            <a:pPr indent="0" marL="0">
              <a:buNone/>
            </a:pPr>
            <a:r>
              <a:rPr lang="en-US" sz="1600" b="1" dirty="0">
                <a:solidFill>
                  <a:schemeClr val="bg1"/>
                </a:solidFill>
              </a:rPr>
              <a:t>Ido–Apata axis, Oyo State, Nigeria</a:t>
            </a:r>
            <a:endParaRPr lang="en-US" sz="16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rPr>
              <a:t>Why This Programme Matters</a:t>
            </a:r>
            <a:endParaRPr lang="en-US" sz="3400" dirty="0"/>
          </a:p>
        </p:txBody>
      </p:sp>
      <p:sp>
        <p:nvSpPr>
          <p:cNvPr id="3" name="Subtitle"/>
          <p:cNvSpPr txBox="1"/>
          <p:nvPr/>
        </p:nvSpPr>
        <p:spPr>
          <a:xfrm>
            <a:off x="548640" y="1188720"/>
            <a:ext cx="11064240" cy="457200"/>
          </a:xfrm>
          <a:prstGeom prst="rect">
            <a:avLst/>
          </a:prstGeom>
          <a:noFill/>
          <a:ln/>
        </p:spPr>
        <p:txBody>
          <a:bodyPr wrap="square" lIns="0" tIns="0" rIns="0" bIns="0" rtlCol="0" anchor="t"/>
          <a:lstStyle/>
          <a:p>
            <a:pPr indent="0" marL="0">
              <a:buNone/>
            </a:pPr>
            <a:r>
              <a:rPr lang="en-US" sz="1800" dirty="0">
                <a:solidFill>
                  <a:schemeClr val="accent1"/>
                </a:solidFill>
              </a:rPr>
              <a:t>The data behind the need</a:t>
            </a:r>
            <a:endParaRPr lang="en-US" sz="1800" dirty="0"/>
          </a:p>
        </p:txBody>
      </p:sp>
      <p:sp>
        <p:nvSpPr>
          <p:cNvPr id="4" name="KPI card 1"/>
          <p:cNvSpPr/>
          <p:nvPr/>
        </p:nvSpPr>
        <p:spPr>
          <a:xfrm>
            <a:off x="548640" y="1965960"/>
            <a:ext cx="3474720" cy="3611880"/>
          </a:xfrm>
          <a:prstGeom prst="roundRect">
            <a:avLst>
              <a:gd name="adj" fmla="val 3158"/>
            </a:avLst>
          </a:prstGeom>
          <a:solidFill>
            <a:schemeClr val="bg2"/>
          </a:solidFill>
          <a:ln/>
        </p:spPr>
      </p:sp>
      <p:sp>
        <p:nvSpPr>
          <p:cNvPr id="5" name="Tag 1"/>
          <p:cNvSpPr/>
          <p:nvPr/>
        </p:nvSpPr>
        <p:spPr>
          <a:xfrm>
            <a:off x="822960" y="2240280"/>
            <a:ext cx="1828800" cy="310896"/>
          </a:xfrm>
          <a:prstGeom prst="roundRect">
            <a:avLst>
              <a:gd name="adj" fmla="val 50000"/>
            </a:avLst>
          </a:prstGeom>
          <a:solidFill>
            <a:schemeClr val="accent2"/>
          </a:solidFill>
          <a:ln/>
        </p:spPr>
      </p:sp>
      <p:sp>
        <p:nvSpPr>
          <p:cNvPr id="6" name="Text 4"/>
          <p:cNvSpPr txBox="1"/>
          <p:nvPr/>
        </p:nvSpPr>
        <p:spPr>
          <a:xfrm>
            <a:off x="822960" y="2240280"/>
            <a:ext cx="1828800" cy="310896"/>
          </a:xfrm>
          <a:prstGeom prst="rect">
            <a:avLst/>
          </a:prstGeom>
          <a:noFill/>
          <a:ln/>
        </p:spPr>
        <p:txBody>
          <a:bodyPr wrap="square" lIns="0" tIns="0" rIns="0" bIns="0" rtlCol="0" anchor="ctr"/>
          <a:lstStyle/>
          <a:p>
            <a:pPr algn="ctr" indent="0" marL="0">
              <a:buNone/>
            </a:pPr>
            <a:r>
              <a:rPr lang="en-US" sz="1100" b="1" dirty="0">
                <a:solidFill>
                  <a:schemeClr val="tx2"/>
                </a:solidFill>
              </a:rPr>
              <a:t>NATIONAL FIGURE</a:t>
            </a:r>
            <a:endParaRPr lang="en-US" sz="1100" dirty="0"/>
          </a:p>
        </p:txBody>
      </p:sp>
      <p:sp>
        <p:nvSpPr>
          <p:cNvPr id="7" name="Text 5"/>
          <p:cNvSpPr txBox="1"/>
          <p:nvPr/>
        </p:nvSpPr>
        <p:spPr>
          <a:xfrm>
            <a:off x="822960" y="2697480"/>
            <a:ext cx="2926080" cy="1097280"/>
          </a:xfrm>
          <a:prstGeom prst="rect">
            <a:avLst/>
          </a:prstGeom>
          <a:noFill/>
          <a:ln/>
        </p:spPr>
        <p:txBody>
          <a:bodyPr wrap="square" lIns="0" tIns="0" rIns="0" bIns="0" rtlCol="0" anchor="ctr"/>
          <a:lstStyle/>
          <a:p>
            <a:pPr indent="0" marL="0">
              <a:buNone/>
            </a:pPr>
            <a:r>
              <a:rPr lang="en-US" sz="6600" b="1" dirty="0">
                <a:solidFill>
                  <a:schemeClr val="tx2"/>
                </a:solidFill>
              </a:rPr>
              <a:t>67.2%</a:t>
            </a:r>
            <a:endParaRPr lang="en-US" sz="6600" dirty="0"/>
          </a:p>
        </p:txBody>
      </p:sp>
      <p:sp>
        <p:nvSpPr>
          <p:cNvPr id="8" name="Text 6"/>
          <p:cNvSpPr txBox="1"/>
          <p:nvPr/>
        </p:nvSpPr>
        <p:spPr>
          <a:xfrm>
            <a:off x="822960" y="3886200"/>
            <a:ext cx="2926080" cy="822960"/>
          </a:xfrm>
          <a:prstGeom prst="rect">
            <a:avLst/>
          </a:prstGeom>
          <a:noFill/>
          <a:ln/>
        </p:spPr>
        <p:txBody>
          <a:bodyPr wrap="square" lIns="0" tIns="0" rIns="0" bIns="0" rtlCol="0" anchor="t"/>
          <a:lstStyle/>
          <a:p>
            <a:pPr indent="0" marL="0">
              <a:buNone/>
            </a:pPr>
            <a:r>
              <a:rPr lang="en-US" sz="1600" b="1" dirty="0">
                <a:solidFill>
                  <a:schemeClr val="tx1"/>
                </a:solidFill>
              </a:rPr>
              <a:t>of secondary students have experienced bullying in school</a:t>
            </a:r>
            <a:endParaRPr lang="en-US" sz="1600" dirty="0"/>
          </a:p>
        </p:txBody>
      </p:sp>
      <p:sp>
        <p:nvSpPr>
          <p:cNvPr id="9" name="KPI card 2"/>
          <p:cNvSpPr/>
          <p:nvPr/>
        </p:nvSpPr>
        <p:spPr>
          <a:xfrm>
            <a:off x="4343400" y="1965960"/>
            <a:ext cx="3474720" cy="3611880"/>
          </a:xfrm>
          <a:prstGeom prst="roundRect">
            <a:avLst>
              <a:gd name="adj" fmla="val 3158"/>
            </a:avLst>
          </a:prstGeom>
          <a:solidFill>
            <a:schemeClr val="bg2"/>
          </a:solidFill>
          <a:ln/>
        </p:spPr>
      </p:sp>
      <p:sp>
        <p:nvSpPr>
          <p:cNvPr id="10" name="Tag 2"/>
          <p:cNvSpPr/>
          <p:nvPr/>
        </p:nvSpPr>
        <p:spPr>
          <a:xfrm>
            <a:off x="4617720" y="2240280"/>
            <a:ext cx="1828800" cy="310896"/>
          </a:xfrm>
          <a:prstGeom prst="roundRect">
            <a:avLst>
              <a:gd name="adj" fmla="val 50000"/>
            </a:avLst>
          </a:prstGeom>
          <a:solidFill>
            <a:schemeClr val="accent2"/>
          </a:solidFill>
          <a:ln/>
        </p:spPr>
      </p:sp>
      <p:sp>
        <p:nvSpPr>
          <p:cNvPr id="11" name="Text 9"/>
          <p:cNvSpPr txBox="1"/>
          <p:nvPr/>
        </p:nvSpPr>
        <p:spPr>
          <a:xfrm>
            <a:off x="4617720" y="2240280"/>
            <a:ext cx="1828800" cy="310896"/>
          </a:xfrm>
          <a:prstGeom prst="rect">
            <a:avLst/>
          </a:prstGeom>
          <a:noFill/>
          <a:ln/>
        </p:spPr>
        <p:txBody>
          <a:bodyPr wrap="square" lIns="0" tIns="0" rIns="0" bIns="0" rtlCol="0" anchor="ctr"/>
          <a:lstStyle/>
          <a:p>
            <a:pPr algn="ctr" indent="0" marL="0">
              <a:buNone/>
            </a:pPr>
            <a:r>
              <a:rPr lang="en-US" sz="1100" b="1" dirty="0">
                <a:solidFill>
                  <a:schemeClr val="tx2"/>
                </a:solidFill>
              </a:rPr>
              <a:t>NATIONAL FIGURE</a:t>
            </a:r>
            <a:endParaRPr lang="en-US" sz="1100" dirty="0"/>
          </a:p>
        </p:txBody>
      </p:sp>
      <p:sp>
        <p:nvSpPr>
          <p:cNvPr id="12" name="Text 10"/>
          <p:cNvSpPr txBox="1"/>
          <p:nvPr/>
        </p:nvSpPr>
        <p:spPr>
          <a:xfrm>
            <a:off x="4617720" y="2697480"/>
            <a:ext cx="2926080" cy="1097280"/>
          </a:xfrm>
          <a:prstGeom prst="rect">
            <a:avLst/>
          </a:prstGeom>
          <a:noFill/>
          <a:ln/>
        </p:spPr>
        <p:txBody>
          <a:bodyPr wrap="square" lIns="0" tIns="0" rIns="0" bIns="0" rtlCol="0" anchor="ctr"/>
          <a:lstStyle/>
          <a:p>
            <a:pPr indent="0" marL="0">
              <a:buNone/>
            </a:pPr>
            <a:r>
              <a:rPr lang="en-US" sz="6600" b="1" dirty="0">
                <a:solidFill>
                  <a:schemeClr val="tx2"/>
                </a:solidFill>
              </a:rPr>
              <a:t>80%</a:t>
            </a:r>
            <a:endParaRPr lang="en-US" sz="6600" dirty="0"/>
          </a:p>
        </p:txBody>
      </p:sp>
      <p:sp>
        <p:nvSpPr>
          <p:cNvPr id="13" name="Text 11"/>
          <p:cNvSpPr txBox="1"/>
          <p:nvPr/>
        </p:nvSpPr>
        <p:spPr>
          <a:xfrm>
            <a:off x="4617720" y="3886200"/>
            <a:ext cx="2926080" cy="822960"/>
          </a:xfrm>
          <a:prstGeom prst="rect">
            <a:avLst/>
          </a:prstGeom>
          <a:noFill/>
          <a:ln/>
        </p:spPr>
        <p:txBody>
          <a:bodyPr wrap="square" lIns="0" tIns="0" rIns="0" bIns="0" rtlCol="0" anchor="t"/>
          <a:lstStyle/>
          <a:p>
            <a:pPr indent="0" marL="0">
              <a:buNone/>
            </a:pPr>
            <a:r>
              <a:rPr lang="en-US" sz="1600" b="1" dirty="0">
                <a:solidFill>
                  <a:schemeClr val="tx1"/>
                </a:solidFill>
              </a:rPr>
              <a:t>of Nigerian youth lack the digital skills the economy needs</a:t>
            </a:r>
            <a:endParaRPr lang="en-US" sz="1600" dirty="0"/>
          </a:p>
        </p:txBody>
      </p:sp>
      <p:sp>
        <p:nvSpPr>
          <p:cNvPr id="14" name="Text 12"/>
          <p:cNvSpPr txBox="1"/>
          <p:nvPr/>
        </p:nvSpPr>
        <p:spPr>
          <a:xfrm>
            <a:off x="4617720" y="4709160"/>
            <a:ext cx="2926080" cy="777240"/>
          </a:xfrm>
          <a:prstGeom prst="rect">
            <a:avLst/>
          </a:prstGeom>
          <a:noFill/>
          <a:ln/>
        </p:spPr>
        <p:txBody>
          <a:bodyPr wrap="square" lIns="0" tIns="0" rIns="0" bIns="0" rtlCol="0" anchor="t"/>
          <a:lstStyle/>
          <a:p>
            <a:pPr indent="0" marL="0">
              <a:buNone/>
            </a:pPr>
            <a:r>
              <a:rPr lang="en-US" sz="1300" dirty="0">
                <a:solidFill>
                  <a:schemeClr val="accent5"/>
                </a:solidFill>
              </a:rPr>
              <a:t>Employers also report a 60% gap between expected and actual graduate skills.*</a:t>
            </a:r>
            <a:endParaRPr lang="en-US" sz="1300" dirty="0"/>
          </a:p>
        </p:txBody>
      </p:sp>
      <p:sp>
        <p:nvSpPr>
          <p:cNvPr id="15" name="KPI card 3"/>
          <p:cNvSpPr/>
          <p:nvPr/>
        </p:nvSpPr>
        <p:spPr>
          <a:xfrm>
            <a:off x="8138160" y="1965960"/>
            <a:ext cx="3474720" cy="3611880"/>
          </a:xfrm>
          <a:prstGeom prst="roundRect">
            <a:avLst>
              <a:gd name="adj" fmla="val 3158"/>
            </a:avLst>
          </a:prstGeom>
          <a:solidFill>
            <a:schemeClr val="tx2"/>
          </a:solidFill>
          <a:ln/>
        </p:spPr>
      </p:sp>
      <p:sp>
        <p:nvSpPr>
          <p:cNvPr id="16" name="Tag 3"/>
          <p:cNvSpPr/>
          <p:nvPr/>
        </p:nvSpPr>
        <p:spPr>
          <a:xfrm>
            <a:off x="8412480" y="2240280"/>
            <a:ext cx="1828800" cy="310896"/>
          </a:xfrm>
          <a:prstGeom prst="roundRect">
            <a:avLst>
              <a:gd name="adj" fmla="val 50000"/>
            </a:avLst>
          </a:prstGeom>
          <a:solidFill>
            <a:schemeClr val="accent1"/>
          </a:solidFill>
          <a:ln/>
        </p:spPr>
      </p:sp>
      <p:sp>
        <p:nvSpPr>
          <p:cNvPr id="17" name="Text 15"/>
          <p:cNvSpPr txBox="1"/>
          <p:nvPr/>
        </p:nvSpPr>
        <p:spPr>
          <a:xfrm>
            <a:off x="8412480" y="2240280"/>
            <a:ext cx="1828800" cy="310896"/>
          </a:xfrm>
          <a:prstGeom prst="rect">
            <a:avLst/>
          </a:prstGeom>
          <a:noFill/>
          <a:ln/>
        </p:spPr>
        <p:txBody>
          <a:bodyPr wrap="square" lIns="0" tIns="0" rIns="0" bIns="0" rtlCol="0" anchor="ctr"/>
          <a:lstStyle/>
          <a:p>
            <a:pPr algn="ctr" indent="0" marL="0">
              <a:buNone/>
            </a:pPr>
            <a:r>
              <a:rPr lang="en-US" sz="1100" b="1" dirty="0">
                <a:solidFill>
                  <a:schemeClr val="bg1"/>
                </a:solidFill>
              </a:rPr>
              <a:t>PROGRAMME DESIGN</a:t>
            </a:r>
            <a:endParaRPr lang="en-US" sz="1100" dirty="0"/>
          </a:p>
        </p:txBody>
      </p:sp>
      <p:sp>
        <p:nvSpPr>
          <p:cNvPr id="18" name="Text 16"/>
          <p:cNvSpPr txBox="1"/>
          <p:nvPr/>
        </p:nvSpPr>
        <p:spPr>
          <a:xfrm>
            <a:off x="8412480" y="2697480"/>
            <a:ext cx="2926080" cy="1097280"/>
          </a:xfrm>
          <a:prstGeom prst="rect">
            <a:avLst/>
          </a:prstGeom>
          <a:noFill/>
          <a:ln/>
        </p:spPr>
        <p:txBody>
          <a:bodyPr wrap="square" lIns="0" tIns="0" rIns="0" bIns="0" rtlCol="0" anchor="ctr"/>
          <a:lstStyle/>
          <a:p>
            <a:pPr indent="0" marL="0">
              <a:buNone/>
            </a:pPr>
            <a:r>
              <a:rPr lang="en-US" sz="6600" b="1" dirty="0">
                <a:solidFill>
                  <a:schemeClr val="bg1"/>
                </a:solidFill>
              </a:rPr>
              <a:t>8</a:t>
            </a:r>
            <a:endParaRPr lang="en-US" sz="6600" dirty="0"/>
          </a:p>
        </p:txBody>
      </p:sp>
      <p:sp>
        <p:nvSpPr>
          <p:cNvPr id="19" name="Text 17"/>
          <p:cNvSpPr txBox="1"/>
          <p:nvPr/>
        </p:nvSpPr>
        <p:spPr>
          <a:xfrm>
            <a:off x="8412480" y="3886200"/>
            <a:ext cx="2926080" cy="822960"/>
          </a:xfrm>
          <a:prstGeom prst="rect">
            <a:avLst/>
          </a:prstGeom>
          <a:noFill/>
          <a:ln/>
        </p:spPr>
        <p:txBody>
          <a:bodyPr wrap="square" lIns="0" tIns="0" rIns="0" bIns="0" rtlCol="0" anchor="t"/>
          <a:lstStyle/>
          <a:p>
            <a:pPr indent="0" marL="0">
              <a:buNone/>
            </a:pPr>
            <a:r>
              <a:rPr lang="en-US" sz="1600" b="1" dirty="0">
                <a:solidFill>
                  <a:schemeClr val="bg1"/>
                </a:solidFill>
              </a:rPr>
              <a:t>integrated learning modules in the EMFA curriculum</a:t>
            </a:r>
            <a:endParaRPr lang="en-US" sz="1600" dirty="0"/>
          </a:p>
        </p:txBody>
      </p:sp>
      <p:sp>
        <p:nvSpPr>
          <p:cNvPr id="20" name="Text 18"/>
          <p:cNvSpPr txBox="1"/>
          <p:nvPr/>
        </p:nvSpPr>
        <p:spPr>
          <a:xfrm>
            <a:off x="548640" y="5733288"/>
            <a:ext cx="11064240" cy="566928"/>
          </a:xfrm>
          <a:prstGeom prst="rect">
            <a:avLst/>
          </a:prstGeom>
          <a:noFill/>
          <a:ln/>
        </p:spPr>
        <p:txBody>
          <a:bodyPr wrap="square" lIns="0" tIns="0" rIns="0" bIns="0" rtlCol="0" anchor="t"/>
          <a:lstStyle/>
          <a:p>
            <a:pPr indent="0" marL="0">
              <a:buNone/>
            </a:pPr>
            <a:r>
              <a:rPr lang="en-US" sz="1000" dirty="0">
                <a:solidFill>
                  <a:schemeClr val="accent5"/>
                </a:solidFill>
              </a:rPr>
              <a:t>National figures describe Nigeria's wider education challenges, not findings from the pilot schools; the programme figure is design, not an impact result. Sources: bullying (67.2%) and digital skills (80%): source to be added. *Graduate skills gap (60%): Palladium, "Digital Skills are Key to Youth Unemployment in Nigeria" (2020), survey of 600 employer managers.</a:t>
            </a:r>
            <a:endParaRPr lang="en-US" sz="10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rPr>
              <a:t>The L.E.A.P Framework</a:t>
            </a:r>
            <a:endParaRPr lang="en-US" sz="3400" dirty="0"/>
          </a:p>
        </p:txBody>
      </p:sp>
      <p:sp>
        <p:nvSpPr>
          <p:cNvPr id="3" name="Subtitle"/>
          <p:cNvSpPr txBox="1"/>
          <p:nvPr/>
        </p:nvSpPr>
        <p:spPr>
          <a:xfrm>
            <a:off x="548640" y="1188720"/>
            <a:ext cx="11064240" cy="457200"/>
          </a:xfrm>
          <a:prstGeom prst="rect">
            <a:avLst/>
          </a:prstGeom>
          <a:noFill/>
          <a:ln/>
        </p:spPr>
        <p:txBody>
          <a:bodyPr wrap="square" lIns="0" tIns="0" rIns="0" bIns="0" rtlCol="0" anchor="t"/>
          <a:lstStyle/>
          <a:p>
            <a:pPr indent="0" marL="0">
              <a:buNone/>
            </a:pPr>
            <a:r>
              <a:rPr lang="en-US" sz="1800" dirty="0">
                <a:solidFill>
                  <a:schemeClr val="accent1"/>
                </a:solidFill>
              </a:rPr>
              <a:t>A 4-stage journey: from learning in the classroom to leading in the community</a:t>
            </a:r>
            <a:endParaRPr lang="en-US" sz="1800" dirty="0"/>
          </a:p>
        </p:txBody>
      </p:sp>
      <p:sp>
        <p:nvSpPr>
          <p:cNvPr id="4" name="Stage block L"/>
          <p:cNvSpPr/>
          <p:nvPr/>
        </p:nvSpPr>
        <p:spPr>
          <a:xfrm>
            <a:off x="548640" y="3703320"/>
            <a:ext cx="2651760" cy="2468880"/>
          </a:xfrm>
          <a:prstGeom prst="roundRect">
            <a:avLst>
              <a:gd name="adj" fmla="val 4444"/>
            </a:avLst>
          </a:prstGeom>
          <a:solidFill>
            <a:schemeClr val="accent2"/>
          </a:solidFill>
          <a:ln/>
        </p:spPr>
      </p:sp>
      <p:sp>
        <p:nvSpPr>
          <p:cNvPr id="5" name="Text 3"/>
          <p:cNvSpPr txBox="1"/>
          <p:nvPr/>
        </p:nvSpPr>
        <p:spPr>
          <a:xfrm>
            <a:off x="822960" y="3886200"/>
            <a:ext cx="2103120" cy="868680"/>
          </a:xfrm>
          <a:prstGeom prst="rect">
            <a:avLst/>
          </a:prstGeom>
          <a:noFill/>
          <a:ln/>
        </p:spPr>
        <p:txBody>
          <a:bodyPr wrap="square" lIns="0" tIns="0" rIns="0" bIns="0" rtlCol="0" anchor="ctr"/>
          <a:lstStyle/>
          <a:p>
            <a:pPr indent="0" marL="0">
              <a:buNone/>
            </a:pPr>
            <a:r>
              <a:rPr lang="en-US" sz="5600" b="1" dirty="0">
                <a:solidFill>
                  <a:schemeClr val="tx2"/>
                </a:solidFill>
              </a:rPr>
              <a:t>L</a:t>
            </a:r>
            <a:endParaRPr lang="en-US" sz="5600" dirty="0"/>
          </a:p>
        </p:txBody>
      </p:sp>
      <p:sp>
        <p:nvSpPr>
          <p:cNvPr id="6" name="Text 4"/>
          <p:cNvSpPr txBox="1"/>
          <p:nvPr/>
        </p:nvSpPr>
        <p:spPr>
          <a:xfrm>
            <a:off x="822960" y="4800600"/>
            <a:ext cx="2103120" cy="365760"/>
          </a:xfrm>
          <a:prstGeom prst="rect">
            <a:avLst/>
          </a:prstGeom>
          <a:noFill/>
          <a:ln/>
        </p:spPr>
        <p:txBody>
          <a:bodyPr wrap="square" lIns="0" tIns="0" rIns="0" bIns="0" rtlCol="0" anchor="t"/>
          <a:lstStyle/>
          <a:p>
            <a:pPr indent="0" marL="0">
              <a:buNone/>
            </a:pPr>
            <a:r>
              <a:rPr lang="en-US" sz="2000" b="1" dirty="0">
                <a:solidFill>
                  <a:schemeClr val="tx2"/>
                </a:solidFill>
              </a:rPr>
              <a:t>Learn</a:t>
            </a:r>
            <a:endParaRPr lang="en-US" sz="2000" dirty="0"/>
          </a:p>
        </p:txBody>
      </p:sp>
      <p:sp>
        <p:nvSpPr>
          <p:cNvPr id="7" name="Text 5"/>
          <p:cNvSpPr txBox="1"/>
          <p:nvPr/>
        </p:nvSpPr>
        <p:spPr>
          <a:xfrm>
            <a:off x="822960" y="5212080"/>
            <a:ext cx="2148840" cy="914400"/>
          </a:xfrm>
          <a:prstGeom prst="rect">
            <a:avLst/>
          </a:prstGeom>
          <a:noFill/>
          <a:ln/>
        </p:spPr>
        <p:txBody>
          <a:bodyPr wrap="square" lIns="0" tIns="0" rIns="0" bIns="0" rtlCol="0" anchor="t"/>
          <a:lstStyle/>
          <a:p>
            <a:pPr indent="0" marL="0">
              <a:buNone/>
            </a:pPr>
            <a:r>
              <a:rPr lang="en-US" sz="1500" dirty="0">
                <a:solidFill>
                  <a:schemeClr val="tx2"/>
                </a:solidFill>
              </a:rPr>
              <a:t>Understand concepts, ask questions and examine evidence.</a:t>
            </a:r>
            <a:endParaRPr lang="en-US" sz="1500" dirty="0"/>
          </a:p>
        </p:txBody>
      </p:sp>
      <p:sp>
        <p:nvSpPr>
          <p:cNvPr id="8" name="Stage block E"/>
          <p:cNvSpPr/>
          <p:nvPr/>
        </p:nvSpPr>
        <p:spPr>
          <a:xfrm>
            <a:off x="3364992" y="3154680"/>
            <a:ext cx="2651760" cy="3017520"/>
          </a:xfrm>
          <a:prstGeom prst="roundRect">
            <a:avLst>
              <a:gd name="adj" fmla="val 4138"/>
            </a:avLst>
          </a:prstGeom>
          <a:solidFill>
            <a:schemeClr val="accent3"/>
          </a:solidFill>
          <a:ln/>
        </p:spPr>
      </p:sp>
      <p:sp>
        <p:nvSpPr>
          <p:cNvPr id="9" name="Text 7"/>
          <p:cNvSpPr txBox="1"/>
          <p:nvPr/>
        </p:nvSpPr>
        <p:spPr>
          <a:xfrm>
            <a:off x="3639312" y="3337560"/>
            <a:ext cx="2103120" cy="868680"/>
          </a:xfrm>
          <a:prstGeom prst="rect">
            <a:avLst/>
          </a:prstGeom>
          <a:noFill/>
          <a:ln/>
        </p:spPr>
        <p:txBody>
          <a:bodyPr wrap="square" lIns="0" tIns="0" rIns="0" bIns="0" rtlCol="0" anchor="ctr"/>
          <a:lstStyle/>
          <a:p>
            <a:pPr indent="0" marL="0">
              <a:buNone/>
            </a:pPr>
            <a:r>
              <a:rPr lang="en-US" sz="5600" b="1" dirty="0">
                <a:solidFill>
                  <a:schemeClr val="tx2"/>
                </a:solidFill>
              </a:rPr>
              <a:t>E</a:t>
            </a:r>
            <a:endParaRPr lang="en-US" sz="5600" dirty="0"/>
          </a:p>
        </p:txBody>
      </p:sp>
      <p:sp>
        <p:nvSpPr>
          <p:cNvPr id="10" name="Text 8"/>
          <p:cNvSpPr txBox="1"/>
          <p:nvPr/>
        </p:nvSpPr>
        <p:spPr>
          <a:xfrm>
            <a:off x="3639312" y="4251960"/>
            <a:ext cx="2103120" cy="365760"/>
          </a:xfrm>
          <a:prstGeom prst="rect">
            <a:avLst/>
          </a:prstGeom>
          <a:noFill/>
          <a:ln/>
        </p:spPr>
        <p:txBody>
          <a:bodyPr wrap="square" lIns="0" tIns="0" rIns="0" bIns="0" rtlCol="0" anchor="t"/>
          <a:lstStyle/>
          <a:p>
            <a:pPr indent="0" marL="0">
              <a:buNone/>
            </a:pPr>
            <a:r>
              <a:rPr lang="en-US" sz="2000" b="1" dirty="0">
                <a:solidFill>
                  <a:schemeClr val="tx2"/>
                </a:solidFill>
              </a:rPr>
              <a:t>Evolve</a:t>
            </a:r>
            <a:endParaRPr lang="en-US" sz="2000" dirty="0"/>
          </a:p>
        </p:txBody>
      </p:sp>
      <p:sp>
        <p:nvSpPr>
          <p:cNvPr id="11" name="Text 9"/>
          <p:cNvSpPr txBox="1"/>
          <p:nvPr/>
        </p:nvSpPr>
        <p:spPr>
          <a:xfrm>
            <a:off x="3639312" y="4663440"/>
            <a:ext cx="2148840" cy="914400"/>
          </a:xfrm>
          <a:prstGeom prst="rect">
            <a:avLst/>
          </a:prstGeom>
          <a:noFill/>
          <a:ln/>
        </p:spPr>
        <p:txBody>
          <a:bodyPr wrap="square" lIns="0" tIns="0" rIns="0" bIns="0" rtlCol="0" anchor="t"/>
          <a:lstStyle/>
          <a:p>
            <a:pPr indent="0" marL="0">
              <a:buNone/>
            </a:pPr>
            <a:r>
              <a:rPr lang="en-US" sz="1500" dirty="0">
                <a:solidFill>
                  <a:schemeClr val="tx2"/>
                </a:solidFill>
              </a:rPr>
              <a:t>Build self-awareness and reflect on personal growth.</a:t>
            </a:r>
            <a:endParaRPr lang="en-US" sz="1500" dirty="0"/>
          </a:p>
        </p:txBody>
      </p:sp>
      <p:sp>
        <p:nvSpPr>
          <p:cNvPr id="12" name="Stage block A"/>
          <p:cNvSpPr/>
          <p:nvPr/>
        </p:nvSpPr>
        <p:spPr>
          <a:xfrm>
            <a:off x="6181344" y="2606040"/>
            <a:ext cx="2651760" cy="3566160"/>
          </a:xfrm>
          <a:prstGeom prst="roundRect">
            <a:avLst>
              <a:gd name="adj" fmla="val 4138"/>
            </a:avLst>
          </a:prstGeom>
          <a:solidFill>
            <a:schemeClr val="accent4"/>
          </a:solidFill>
          <a:ln/>
        </p:spPr>
      </p:sp>
      <p:sp>
        <p:nvSpPr>
          <p:cNvPr id="13" name="Text 11"/>
          <p:cNvSpPr txBox="1"/>
          <p:nvPr/>
        </p:nvSpPr>
        <p:spPr>
          <a:xfrm>
            <a:off x="6455664" y="2788920"/>
            <a:ext cx="2103120" cy="868680"/>
          </a:xfrm>
          <a:prstGeom prst="rect">
            <a:avLst/>
          </a:prstGeom>
          <a:noFill/>
          <a:ln/>
        </p:spPr>
        <p:txBody>
          <a:bodyPr wrap="square" lIns="0" tIns="0" rIns="0" bIns="0" rtlCol="0" anchor="ctr"/>
          <a:lstStyle/>
          <a:p>
            <a:pPr indent="0" marL="0">
              <a:buNone/>
            </a:pPr>
            <a:r>
              <a:rPr lang="en-US" sz="5600" b="1" dirty="0">
                <a:solidFill>
                  <a:schemeClr val="bg1"/>
                </a:solidFill>
              </a:rPr>
              <a:t>A</a:t>
            </a:r>
            <a:endParaRPr lang="en-US" sz="5600" dirty="0"/>
          </a:p>
        </p:txBody>
      </p:sp>
      <p:sp>
        <p:nvSpPr>
          <p:cNvPr id="14" name="Text 12"/>
          <p:cNvSpPr txBox="1"/>
          <p:nvPr/>
        </p:nvSpPr>
        <p:spPr>
          <a:xfrm>
            <a:off x="6455664" y="3703320"/>
            <a:ext cx="2103120" cy="365760"/>
          </a:xfrm>
          <a:prstGeom prst="rect">
            <a:avLst/>
          </a:prstGeom>
          <a:noFill/>
          <a:ln/>
        </p:spPr>
        <p:txBody>
          <a:bodyPr wrap="square" lIns="0" tIns="0" rIns="0" bIns="0" rtlCol="0" anchor="t"/>
          <a:lstStyle/>
          <a:p>
            <a:pPr indent="0" marL="0">
              <a:buNone/>
            </a:pPr>
            <a:r>
              <a:rPr lang="en-US" sz="2000" b="1" dirty="0">
                <a:solidFill>
                  <a:schemeClr val="bg1"/>
                </a:solidFill>
              </a:rPr>
              <a:t>Act</a:t>
            </a:r>
            <a:endParaRPr lang="en-US" sz="2000" dirty="0"/>
          </a:p>
        </p:txBody>
      </p:sp>
      <p:sp>
        <p:nvSpPr>
          <p:cNvPr id="15" name="Text 13"/>
          <p:cNvSpPr txBox="1"/>
          <p:nvPr/>
        </p:nvSpPr>
        <p:spPr>
          <a:xfrm>
            <a:off x="6455664" y="4114800"/>
            <a:ext cx="2148840" cy="914400"/>
          </a:xfrm>
          <a:prstGeom prst="rect">
            <a:avLst/>
          </a:prstGeom>
          <a:noFill/>
          <a:ln/>
        </p:spPr>
        <p:txBody>
          <a:bodyPr wrap="square" lIns="0" tIns="0" rIns="0" bIns="0" rtlCol="0" anchor="t"/>
          <a:lstStyle/>
          <a:p>
            <a:pPr indent="0" marL="0">
              <a:buNone/>
            </a:pPr>
            <a:r>
              <a:rPr lang="en-US" sz="1500" dirty="0">
                <a:solidFill>
                  <a:schemeClr val="bg1"/>
                </a:solidFill>
              </a:rPr>
              <a:t>Practise communication, collaboration and initiative.</a:t>
            </a:r>
            <a:endParaRPr lang="en-US" sz="1500" dirty="0"/>
          </a:p>
        </p:txBody>
      </p:sp>
      <p:sp>
        <p:nvSpPr>
          <p:cNvPr id="16" name="Stage block P"/>
          <p:cNvSpPr/>
          <p:nvPr/>
        </p:nvSpPr>
        <p:spPr>
          <a:xfrm>
            <a:off x="8997696" y="2057400"/>
            <a:ext cx="2651760" cy="4114800"/>
          </a:xfrm>
          <a:prstGeom prst="roundRect">
            <a:avLst>
              <a:gd name="adj" fmla="val 4138"/>
            </a:avLst>
          </a:prstGeom>
          <a:solidFill>
            <a:schemeClr val="tx2"/>
          </a:solidFill>
          <a:ln/>
        </p:spPr>
      </p:sp>
      <p:sp>
        <p:nvSpPr>
          <p:cNvPr id="17" name="Text 15"/>
          <p:cNvSpPr txBox="1"/>
          <p:nvPr/>
        </p:nvSpPr>
        <p:spPr>
          <a:xfrm>
            <a:off x="9272016" y="2240280"/>
            <a:ext cx="2103120" cy="868680"/>
          </a:xfrm>
          <a:prstGeom prst="rect">
            <a:avLst/>
          </a:prstGeom>
          <a:noFill/>
          <a:ln/>
        </p:spPr>
        <p:txBody>
          <a:bodyPr wrap="square" lIns="0" tIns="0" rIns="0" bIns="0" rtlCol="0" anchor="ctr"/>
          <a:lstStyle/>
          <a:p>
            <a:pPr indent="0" marL="0">
              <a:buNone/>
            </a:pPr>
            <a:r>
              <a:rPr lang="en-US" sz="5600" b="1" dirty="0">
                <a:solidFill>
                  <a:schemeClr val="bg1"/>
                </a:solidFill>
              </a:rPr>
              <a:t>P</a:t>
            </a:r>
            <a:endParaRPr lang="en-US" sz="5600" dirty="0"/>
          </a:p>
        </p:txBody>
      </p:sp>
      <p:sp>
        <p:nvSpPr>
          <p:cNvPr id="18" name="Text 16"/>
          <p:cNvSpPr txBox="1"/>
          <p:nvPr/>
        </p:nvSpPr>
        <p:spPr>
          <a:xfrm>
            <a:off x="9272016" y="3154680"/>
            <a:ext cx="2103120" cy="365760"/>
          </a:xfrm>
          <a:prstGeom prst="rect">
            <a:avLst/>
          </a:prstGeom>
          <a:noFill/>
          <a:ln/>
        </p:spPr>
        <p:txBody>
          <a:bodyPr wrap="square" lIns="0" tIns="0" rIns="0" bIns="0" rtlCol="0" anchor="t"/>
          <a:lstStyle/>
          <a:p>
            <a:pPr indent="0" marL="0">
              <a:buNone/>
            </a:pPr>
            <a:r>
              <a:rPr lang="en-US" sz="2000" b="1" dirty="0">
                <a:solidFill>
                  <a:schemeClr val="bg1"/>
                </a:solidFill>
              </a:rPr>
              <a:t>Participate</a:t>
            </a:r>
            <a:endParaRPr lang="en-US" sz="2000" dirty="0"/>
          </a:p>
        </p:txBody>
      </p:sp>
      <p:sp>
        <p:nvSpPr>
          <p:cNvPr id="19" name="Text 17"/>
          <p:cNvSpPr txBox="1"/>
          <p:nvPr/>
        </p:nvSpPr>
        <p:spPr>
          <a:xfrm>
            <a:off x="9272016" y="3566160"/>
            <a:ext cx="2148840" cy="914400"/>
          </a:xfrm>
          <a:prstGeom prst="rect">
            <a:avLst/>
          </a:prstGeom>
          <a:noFill/>
          <a:ln/>
        </p:spPr>
        <p:txBody>
          <a:bodyPr wrap="square" lIns="0" tIns="0" rIns="0" bIns="0" rtlCol="0" anchor="t"/>
          <a:lstStyle/>
          <a:p>
            <a:pPr indent="0" marL="0">
              <a:buNone/>
            </a:pPr>
            <a:r>
              <a:rPr lang="en-US" sz="1500" dirty="0">
                <a:solidFill>
                  <a:schemeClr val="bg1"/>
                </a:solidFill>
              </a:rPr>
              <a:t>Contribute constructively to school and community life.</a:t>
            </a:r>
            <a:endParaRPr lang="en-US" sz="15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rPr>
              <a:t>Eight Learning Modules</a:t>
            </a:r>
            <a:endParaRPr lang="en-US" sz="3400" dirty="0"/>
          </a:p>
        </p:txBody>
      </p:sp>
      <p:sp>
        <p:nvSpPr>
          <p:cNvPr id="3" name="Subtitle"/>
          <p:cNvSpPr txBox="1"/>
          <p:nvPr/>
        </p:nvSpPr>
        <p:spPr>
          <a:xfrm>
            <a:off x="548640" y="1188720"/>
            <a:ext cx="11064240" cy="457200"/>
          </a:xfrm>
          <a:prstGeom prst="rect">
            <a:avLst/>
          </a:prstGeom>
          <a:noFill/>
          <a:ln/>
        </p:spPr>
        <p:txBody>
          <a:bodyPr wrap="square" lIns="0" tIns="0" rIns="0" bIns="0" rtlCol="0" anchor="t"/>
          <a:lstStyle/>
          <a:p>
            <a:pPr indent="0" marL="0">
              <a:buNone/>
            </a:pPr>
            <a:r>
              <a:rPr lang="en-US" sz="1800" dirty="0">
                <a:solidFill>
                  <a:schemeClr val="accent1"/>
                </a:solidFill>
              </a:rPr>
              <a:t>8 practical modules across 4 connected stages of student development</a:t>
            </a:r>
            <a:endParaRPr lang="en-US" sz="1800" dirty="0"/>
          </a:p>
        </p:txBody>
      </p:sp>
      <p:sp>
        <p:nvSpPr>
          <p:cNvPr id="4" name="Stage header 01"/>
          <p:cNvSpPr/>
          <p:nvPr/>
        </p:nvSpPr>
        <p:spPr>
          <a:xfrm>
            <a:off x="548640" y="1920240"/>
            <a:ext cx="2651760" cy="1508760"/>
          </a:xfrm>
          <a:prstGeom prst="roundRect">
            <a:avLst>
              <a:gd name="adj" fmla="val 7273"/>
            </a:avLst>
          </a:prstGeom>
          <a:solidFill>
            <a:schemeClr val="accent2"/>
          </a:solidFill>
          <a:ln/>
        </p:spPr>
      </p:sp>
      <p:sp>
        <p:nvSpPr>
          <p:cNvPr id="5" name="Text 3"/>
          <p:cNvSpPr txBox="1"/>
          <p:nvPr/>
        </p:nvSpPr>
        <p:spPr>
          <a:xfrm>
            <a:off x="777240" y="2011680"/>
            <a:ext cx="2194560" cy="594360"/>
          </a:xfrm>
          <a:prstGeom prst="rect">
            <a:avLst/>
          </a:prstGeom>
          <a:noFill/>
          <a:ln/>
        </p:spPr>
        <p:txBody>
          <a:bodyPr wrap="square" lIns="0" tIns="0" rIns="0" bIns="0" rtlCol="0" anchor="ctr"/>
          <a:lstStyle/>
          <a:p>
            <a:pPr indent="0" marL="0">
              <a:buNone/>
            </a:pPr>
            <a:r>
              <a:rPr lang="en-US" sz="3400" b="1" dirty="0">
                <a:solidFill>
                  <a:schemeClr val="tx2"/>
                </a:solidFill>
              </a:rPr>
              <a:t>01</a:t>
            </a:r>
            <a:endParaRPr lang="en-US" sz="3400" dirty="0"/>
          </a:p>
        </p:txBody>
      </p:sp>
      <p:sp>
        <p:nvSpPr>
          <p:cNvPr id="6" name="Text 4"/>
          <p:cNvSpPr txBox="1"/>
          <p:nvPr/>
        </p:nvSpPr>
        <p:spPr>
          <a:xfrm>
            <a:off x="777240" y="2651760"/>
            <a:ext cx="2240280" cy="685800"/>
          </a:xfrm>
          <a:prstGeom prst="rect">
            <a:avLst/>
          </a:prstGeom>
          <a:noFill/>
          <a:ln/>
        </p:spPr>
        <p:txBody>
          <a:bodyPr wrap="square" lIns="0" tIns="0" rIns="0" bIns="0" rtlCol="0" anchor="t"/>
          <a:lstStyle/>
          <a:p>
            <a:pPr indent="0" marL="0">
              <a:buNone/>
            </a:pPr>
            <a:r>
              <a:rPr lang="en-US" sz="1500" b="1" dirty="0">
                <a:solidFill>
                  <a:schemeClr val="tx2"/>
                </a:solidFill>
              </a:rPr>
              <a:t>Understanding myself and learning</a:t>
            </a:r>
            <a:endParaRPr lang="en-US" sz="1500" dirty="0"/>
          </a:p>
        </p:txBody>
      </p:sp>
      <p:sp>
        <p:nvSpPr>
          <p:cNvPr id="7" name="Module card 1"/>
          <p:cNvSpPr/>
          <p:nvPr/>
        </p:nvSpPr>
        <p:spPr>
          <a:xfrm>
            <a:off x="548640" y="3611880"/>
            <a:ext cx="2651760" cy="1188720"/>
          </a:xfrm>
          <a:prstGeom prst="roundRect">
            <a:avLst>
              <a:gd name="adj" fmla="val 9231"/>
            </a:avLst>
          </a:prstGeom>
          <a:solidFill>
            <a:schemeClr val="bg2"/>
          </a:solidFill>
          <a:ln/>
        </p:spPr>
      </p:sp>
      <p:sp>
        <p:nvSpPr>
          <p:cNvPr id="8" name="Text 6"/>
          <p:cNvSpPr txBox="1"/>
          <p:nvPr/>
        </p:nvSpPr>
        <p:spPr>
          <a:xfrm>
            <a:off x="731520" y="3703320"/>
            <a:ext cx="2286000" cy="1005840"/>
          </a:xfrm>
          <a:prstGeom prst="rect">
            <a:avLst/>
          </a:prstGeom>
          <a:noFill/>
          <a:ln/>
        </p:spPr>
        <p:txBody>
          <a:bodyPr wrap="square" lIns="0" tIns="0" rIns="0" bIns="0" rtlCol="0" anchor="ctr"/>
          <a:lstStyle/>
          <a:p>
            <a:pPr indent="0" marL="0">
              <a:buNone/>
            </a:pPr>
            <a:r>
              <a:rPr lang="en-US" sz="1400" dirty="0">
                <a:solidFill>
                  <a:schemeClr val="tx2"/>
                </a:solidFill>
              </a:rPr>
              <a:t>1. Knowing Myself and Knowing I Matter</a:t>
            </a:r>
            <a:endParaRPr lang="en-US" sz="1400" dirty="0"/>
          </a:p>
        </p:txBody>
      </p:sp>
      <p:sp>
        <p:nvSpPr>
          <p:cNvPr id="9" name="Module card 2"/>
          <p:cNvSpPr/>
          <p:nvPr/>
        </p:nvSpPr>
        <p:spPr>
          <a:xfrm>
            <a:off x="548640" y="4937760"/>
            <a:ext cx="2651760" cy="1188720"/>
          </a:xfrm>
          <a:prstGeom prst="roundRect">
            <a:avLst>
              <a:gd name="adj" fmla="val 9231"/>
            </a:avLst>
          </a:prstGeom>
          <a:solidFill>
            <a:schemeClr val="bg2"/>
          </a:solidFill>
          <a:ln/>
        </p:spPr>
      </p:sp>
      <p:sp>
        <p:nvSpPr>
          <p:cNvPr id="10" name="Text 8"/>
          <p:cNvSpPr txBox="1"/>
          <p:nvPr/>
        </p:nvSpPr>
        <p:spPr>
          <a:xfrm>
            <a:off x="731520" y="5029200"/>
            <a:ext cx="2286000" cy="1005840"/>
          </a:xfrm>
          <a:prstGeom prst="rect">
            <a:avLst/>
          </a:prstGeom>
          <a:noFill/>
          <a:ln/>
        </p:spPr>
        <p:txBody>
          <a:bodyPr wrap="square" lIns="0" tIns="0" rIns="0" bIns="0" rtlCol="0" anchor="ctr"/>
          <a:lstStyle/>
          <a:p>
            <a:pPr indent="0" marL="0">
              <a:buNone/>
            </a:pPr>
            <a:r>
              <a:rPr lang="en-US" sz="1400" dirty="0">
                <a:solidFill>
                  <a:schemeClr val="tx2"/>
                </a:solidFill>
              </a:rPr>
              <a:t>2. Learning with Purpose</a:t>
            </a:r>
            <a:endParaRPr lang="en-US" sz="1400" dirty="0"/>
          </a:p>
        </p:txBody>
      </p:sp>
      <p:sp>
        <p:nvSpPr>
          <p:cNvPr id="11" name="Stage header 02"/>
          <p:cNvSpPr/>
          <p:nvPr/>
        </p:nvSpPr>
        <p:spPr>
          <a:xfrm>
            <a:off x="3364992" y="1920240"/>
            <a:ext cx="2651760" cy="1508760"/>
          </a:xfrm>
          <a:prstGeom prst="roundRect">
            <a:avLst>
              <a:gd name="adj" fmla="val 7273"/>
            </a:avLst>
          </a:prstGeom>
          <a:solidFill>
            <a:schemeClr val="accent3"/>
          </a:solidFill>
          <a:ln/>
        </p:spPr>
      </p:sp>
      <p:sp>
        <p:nvSpPr>
          <p:cNvPr id="12" name="Text 10"/>
          <p:cNvSpPr txBox="1"/>
          <p:nvPr/>
        </p:nvSpPr>
        <p:spPr>
          <a:xfrm>
            <a:off x="3593592" y="2011680"/>
            <a:ext cx="2194560" cy="594360"/>
          </a:xfrm>
          <a:prstGeom prst="rect">
            <a:avLst/>
          </a:prstGeom>
          <a:noFill/>
          <a:ln/>
        </p:spPr>
        <p:txBody>
          <a:bodyPr wrap="square" lIns="0" tIns="0" rIns="0" bIns="0" rtlCol="0" anchor="ctr"/>
          <a:lstStyle/>
          <a:p>
            <a:pPr indent="0" marL="0">
              <a:buNone/>
            </a:pPr>
            <a:r>
              <a:rPr lang="en-US" sz="3400" b="1" dirty="0">
                <a:solidFill>
                  <a:schemeClr val="tx2"/>
                </a:solidFill>
              </a:rPr>
              <a:t>02</a:t>
            </a:r>
            <a:endParaRPr lang="en-US" sz="3400" dirty="0"/>
          </a:p>
        </p:txBody>
      </p:sp>
      <p:sp>
        <p:nvSpPr>
          <p:cNvPr id="13" name="Text 11"/>
          <p:cNvSpPr txBox="1"/>
          <p:nvPr/>
        </p:nvSpPr>
        <p:spPr>
          <a:xfrm>
            <a:off x="3593592" y="2651760"/>
            <a:ext cx="2240280" cy="685800"/>
          </a:xfrm>
          <a:prstGeom prst="rect">
            <a:avLst/>
          </a:prstGeom>
          <a:noFill/>
          <a:ln/>
        </p:spPr>
        <p:txBody>
          <a:bodyPr wrap="square" lIns="0" tIns="0" rIns="0" bIns="0" rtlCol="0" anchor="t"/>
          <a:lstStyle/>
          <a:p>
            <a:pPr indent="0" marL="0">
              <a:buNone/>
            </a:pPr>
            <a:r>
              <a:rPr lang="en-US" sz="1500" b="1" dirty="0">
                <a:solidFill>
                  <a:schemeClr val="tx2"/>
                </a:solidFill>
              </a:rPr>
              <a:t>Communicating and relating to others</a:t>
            </a:r>
            <a:endParaRPr lang="en-US" sz="1500" dirty="0"/>
          </a:p>
        </p:txBody>
      </p:sp>
      <p:sp>
        <p:nvSpPr>
          <p:cNvPr id="14" name="Module card 3"/>
          <p:cNvSpPr/>
          <p:nvPr/>
        </p:nvSpPr>
        <p:spPr>
          <a:xfrm>
            <a:off x="3364992" y="3611880"/>
            <a:ext cx="2651760" cy="1188720"/>
          </a:xfrm>
          <a:prstGeom prst="roundRect">
            <a:avLst>
              <a:gd name="adj" fmla="val 9231"/>
            </a:avLst>
          </a:prstGeom>
          <a:solidFill>
            <a:schemeClr val="bg2"/>
          </a:solidFill>
          <a:ln/>
        </p:spPr>
      </p:sp>
      <p:sp>
        <p:nvSpPr>
          <p:cNvPr id="15" name="Text 13"/>
          <p:cNvSpPr txBox="1"/>
          <p:nvPr/>
        </p:nvSpPr>
        <p:spPr>
          <a:xfrm>
            <a:off x="3547872" y="3703320"/>
            <a:ext cx="2286000" cy="1005840"/>
          </a:xfrm>
          <a:prstGeom prst="rect">
            <a:avLst/>
          </a:prstGeom>
          <a:noFill/>
          <a:ln/>
        </p:spPr>
        <p:txBody>
          <a:bodyPr wrap="square" lIns="0" tIns="0" rIns="0" bIns="0" rtlCol="0" anchor="ctr"/>
          <a:lstStyle/>
          <a:p>
            <a:pPr indent="0" marL="0">
              <a:buNone/>
            </a:pPr>
            <a:r>
              <a:rPr lang="en-US" sz="1400" dirty="0">
                <a:solidFill>
                  <a:schemeClr val="tx2"/>
                </a:solidFill>
              </a:rPr>
              <a:t>3. Voice, Communication and Expression</a:t>
            </a:r>
            <a:endParaRPr lang="en-US" sz="1400" dirty="0"/>
          </a:p>
        </p:txBody>
      </p:sp>
      <p:sp>
        <p:nvSpPr>
          <p:cNvPr id="16" name="Module card 4"/>
          <p:cNvSpPr/>
          <p:nvPr/>
        </p:nvSpPr>
        <p:spPr>
          <a:xfrm>
            <a:off x="3364992" y="4937760"/>
            <a:ext cx="2651760" cy="1188720"/>
          </a:xfrm>
          <a:prstGeom prst="roundRect">
            <a:avLst>
              <a:gd name="adj" fmla="val 9231"/>
            </a:avLst>
          </a:prstGeom>
          <a:solidFill>
            <a:schemeClr val="bg2"/>
          </a:solidFill>
          <a:ln/>
        </p:spPr>
      </p:sp>
      <p:sp>
        <p:nvSpPr>
          <p:cNvPr id="17" name="Text 15"/>
          <p:cNvSpPr txBox="1"/>
          <p:nvPr/>
        </p:nvSpPr>
        <p:spPr>
          <a:xfrm>
            <a:off x="3547872" y="5029200"/>
            <a:ext cx="2286000" cy="1005840"/>
          </a:xfrm>
          <a:prstGeom prst="rect">
            <a:avLst/>
          </a:prstGeom>
          <a:noFill/>
          <a:ln/>
        </p:spPr>
        <p:txBody>
          <a:bodyPr wrap="square" lIns="0" tIns="0" rIns="0" bIns="0" rtlCol="0" anchor="ctr"/>
          <a:lstStyle/>
          <a:p>
            <a:pPr indent="0" marL="0">
              <a:buNone/>
            </a:pPr>
            <a:r>
              <a:rPr lang="en-US" sz="1400" dirty="0">
                <a:solidFill>
                  <a:schemeClr val="tx2"/>
                </a:solidFill>
              </a:rPr>
              <a:t>4. Relationships, Respect and Belonging</a:t>
            </a:r>
            <a:endParaRPr lang="en-US" sz="1400" dirty="0"/>
          </a:p>
        </p:txBody>
      </p:sp>
      <p:sp>
        <p:nvSpPr>
          <p:cNvPr id="18" name="Stage header 03"/>
          <p:cNvSpPr/>
          <p:nvPr/>
        </p:nvSpPr>
        <p:spPr>
          <a:xfrm>
            <a:off x="6181344" y="1920240"/>
            <a:ext cx="2651760" cy="1508760"/>
          </a:xfrm>
          <a:prstGeom prst="roundRect">
            <a:avLst>
              <a:gd name="adj" fmla="val 7273"/>
            </a:avLst>
          </a:prstGeom>
          <a:solidFill>
            <a:schemeClr val="accent4"/>
          </a:solidFill>
          <a:ln/>
        </p:spPr>
      </p:sp>
      <p:sp>
        <p:nvSpPr>
          <p:cNvPr id="19" name="Text 17"/>
          <p:cNvSpPr txBox="1"/>
          <p:nvPr/>
        </p:nvSpPr>
        <p:spPr>
          <a:xfrm>
            <a:off x="6409944" y="2011680"/>
            <a:ext cx="2194560" cy="594360"/>
          </a:xfrm>
          <a:prstGeom prst="rect">
            <a:avLst/>
          </a:prstGeom>
          <a:noFill/>
          <a:ln/>
        </p:spPr>
        <p:txBody>
          <a:bodyPr wrap="square" lIns="0" tIns="0" rIns="0" bIns="0" rtlCol="0" anchor="ctr"/>
          <a:lstStyle/>
          <a:p>
            <a:pPr indent="0" marL="0">
              <a:buNone/>
            </a:pPr>
            <a:r>
              <a:rPr lang="en-US" sz="3400" b="1" dirty="0">
                <a:solidFill>
                  <a:schemeClr val="bg1"/>
                </a:solidFill>
              </a:rPr>
              <a:t>03</a:t>
            </a:r>
            <a:endParaRPr lang="en-US" sz="3400" dirty="0"/>
          </a:p>
        </p:txBody>
      </p:sp>
      <p:sp>
        <p:nvSpPr>
          <p:cNvPr id="20" name="Text 18"/>
          <p:cNvSpPr txBox="1"/>
          <p:nvPr/>
        </p:nvSpPr>
        <p:spPr>
          <a:xfrm>
            <a:off x="6409944" y="2651760"/>
            <a:ext cx="2240280" cy="685800"/>
          </a:xfrm>
          <a:prstGeom prst="rect">
            <a:avLst/>
          </a:prstGeom>
          <a:noFill/>
          <a:ln/>
        </p:spPr>
        <p:txBody>
          <a:bodyPr wrap="square" lIns="0" tIns="0" rIns="0" bIns="0" rtlCol="0" anchor="t"/>
          <a:lstStyle/>
          <a:p>
            <a:pPr indent="0" marL="0">
              <a:buNone/>
            </a:pPr>
            <a:r>
              <a:rPr lang="en-US" sz="1500" b="1" dirty="0">
                <a:solidFill>
                  <a:schemeClr val="bg1"/>
                </a:solidFill>
              </a:rPr>
              <a:t>Thinking and working together</a:t>
            </a:r>
            <a:endParaRPr lang="en-US" sz="1500" dirty="0"/>
          </a:p>
        </p:txBody>
      </p:sp>
      <p:sp>
        <p:nvSpPr>
          <p:cNvPr id="21" name="Module card 5"/>
          <p:cNvSpPr/>
          <p:nvPr/>
        </p:nvSpPr>
        <p:spPr>
          <a:xfrm>
            <a:off x="6181344" y="3611880"/>
            <a:ext cx="2651760" cy="1188720"/>
          </a:xfrm>
          <a:prstGeom prst="roundRect">
            <a:avLst>
              <a:gd name="adj" fmla="val 9231"/>
            </a:avLst>
          </a:prstGeom>
          <a:solidFill>
            <a:schemeClr val="bg2"/>
          </a:solidFill>
          <a:ln/>
        </p:spPr>
      </p:sp>
      <p:sp>
        <p:nvSpPr>
          <p:cNvPr id="22" name="Text 20"/>
          <p:cNvSpPr txBox="1"/>
          <p:nvPr/>
        </p:nvSpPr>
        <p:spPr>
          <a:xfrm>
            <a:off x="6364224" y="3703320"/>
            <a:ext cx="2286000" cy="1005840"/>
          </a:xfrm>
          <a:prstGeom prst="rect">
            <a:avLst/>
          </a:prstGeom>
          <a:noFill/>
          <a:ln/>
        </p:spPr>
        <p:txBody>
          <a:bodyPr wrap="square" lIns="0" tIns="0" rIns="0" bIns="0" rtlCol="0" anchor="ctr"/>
          <a:lstStyle/>
          <a:p>
            <a:pPr indent="0" marL="0">
              <a:buNone/>
            </a:pPr>
            <a:r>
              <a:rPr lang="en-US" sz="1400" dirty="0">
                <a:solidFill>
                  <a:schemeClr val="tx2"/>
                </a:solidFill>
              </a:rPr>
              <a:t>5. Critical Thinking and Responsible Decisions</a:t>
            </a:r>
            <a:endParaRPr lang="en-US" sz="1400" dirty="0"/>
          </a:p>
        </p:txBody>
      </p:sp>
      <p:sp>
        <p:nvSpPr>
          <p:cNvPr id="23" name="Module card 6"/>
          <p:cNvSpPr/>
          <p:nvPr/>
        </p:nvSpPr>
        <p:spPr>
          <a:xfrm>
            <a:off x="6181344" y="4937760"/>
            <a:ext cx="2651760" cy="1188720"/>
          </a:xfrm>
          <a:prstGeom prst="roundRect">
            <a:avLst>
              <a:gd name="adj" fmla="val 9231"/>
            </a:avLst>
          </a:prstGeom>
          <a:solidFill>
            <a:schemeClr val="bg2"/>
          </a:solidFill>
          <a:ln/>
        </p:spPr>
      </p:sp>
      <p:sp>
        <p:nvSpPr>
          <p:cNvPr id="24" name="Text 22"/>
          <p:cNvSpPr txBox="1"/>
          <p:nvPr/>
        </p:nvSpPr>
        <p:spPr>
          <a:xfrm>
            <a:off x="6364224" y="5029200"/>
            <a:ext cx="2286000" cy="1005840"/>
          </a:xfrm>
          <a:prstGeom prst="rect">
            <a:avLst/>
          </a:prstGeom>
          <a:noFill/>
          <a:ln/>
        </p:spPr>
        <p:txBody>
          <a:bodyPr wrap="square" lIns="0" tIns="0" rIns="0" bIns="0" rtlCol="0" anchor="ctr"/>
          <a:lstStyle/>
          <a:p>
            <a:pPr indent="0" marL="0">
              <a:buNone/>
            </a:pPr>
            <a:r>
              <a:rPr lang="en-US" sz="1400" dirty="0">
                <a:solidFill>
                  <a:schemeClr val="tx2"/>
                </a:solidFill>
              </a:rPr>
              <a:t>6. Leadership, Teamwork and Initiative</a:t>
            </a:r>
            <a:endParaRPr lang="en-US" sz="1400" dirty="0"/>
          </a:p>
        </p:txBody>
      </p:sp>
      <p:sp>
        <p:nvSpPr>
          <p:cNvPr id="25" name="Stage header 04"/>
          <p:cNvSpPr/>
          <p:nvPr/>
        </p:nvSpPr>
        <p:spPr>
          <a:xfrm>
            <a:off x="8997696" y="1920240"/>
            <a:ext cx="2651760" cy="1508760"/>
          </a:xfrm>
          <a:prstGeom prst="roundRect">
            <a:avLst>
              <a:gd name="adj" fmla="val 7273"/>
            </a:avLst>
          </a:prstGeom>
          <a:solidFill>
            <a:schemeClr val="tx2"/>
          </a:solidFill>
          <a:ln/>
        </p:spPr>
      </p:sp>
      <p:sp>
        <p:nvSpPr>
          <p:cNvPr id="26" name="Text 24"/>
          <p:cNvSpPr txBox="1"/>
          <p:nvPr/>
        </p:nvSpPr>
        <p:spPr>
          <a:xfrm>
            <a:off x="9226296" y="2011680"/>
            <a:ext cx="2194560" cy="594360"/>
          </a:xfrm>
          <a:prstGeom prst="rect">
            <a:avLst/>
          </a:prstGeom>
          <a:noFill/>
          <a:ln/>
        </p:spPr>
        <p:txBody>
          <a:bodyPr wrap="square" lIns="0" tIns="0" rIns="0" bIns="0" rtlCol="0" anchor="ctr"/>
          <a:lstStyle/>
          <a:p>
            <a:pPr indent="0" marL="0">
              <a:buNone/>
            </a:pPr>
            <a:r>
              <a:rPr lang="en-US" sz="3400" b="1" dirty="0">
                <a:solidFill>
                  <a:schemeClr val="bg1"/>
                </a:solidFill>
              </a:rPr>
              <a:t>04</a:t>
            </a:r>
            <a:endParaRPr lang="en-US" sz="3400" dirty="0"/>
          </a:p>
        </p:txBody>
      </p:sp>
      <p:sp>
        <p:nvSpPr>
          <p:cNvPr id="27" name="Text 25"/>
          <p:cNvSpPr txBox="1"/>
          <p:nvPr/>
        </p:nvSpPr>
        <p:spPr>
          <a:xfrm>
            <a:off x="9226296" y="2651760"/>
            <a:ext cx="2240280" cy="685800"/>
          </a:xfrm>
          <a:prstGeom prst="rect">
            <a:avLst/>
          </a:prstGeom>
          <a:noFill/>
          <a:ln/>
        </p:spPr>
        <p:txBody>
          <a:bodyPr wrap="square" lIns="0" tIns="0" rIns="0" bIns="0" rtlCol="0" anchor="t"/>
          <a:lstStyle/>
          <a:p>
            <a:pPr indent="0" marL="0">
              <a:buNone/>
            </a:pPr>
            <a:r>
              <a:rPr lang="en-US" sz="1500" b="1" dirty="0">
                <a:solidFill>
                  <a:schemeClr val="bg1"/>
                </a:solidFill>
              </a:rPr>
              <a:t>Participating and solving problems</a:t>
            </a:r>
            <a:endParaRPr lang="en-US" sz="1500" dirty="0"/>
          </a:p>
        </p:txBody>
      </p:sp>
      <p:sp>
        <p:nvSpPr>
          <p:cNvPr id="28" name="Module card 7"/>
          <p:cNvSpPr/>
          <p:nvPr/>
        </p:nvSpPr>
        <p:spPr>
          <a:xfrm>
            <a:off x="8997696" y="3611880"/>
            <a:ext cx="2651760" cy="1188720"/>
          </a:xfrm>
          <a:prstGeom prst="roundRect">
            <a:avLst>
              <a:gd name="adj" fmla="val 9231"/>
            </a:avLst>
          </a:prstGeom>
          <a:solidFill>
            <a:schemeClr val="bg2"/>
          </a:solidFill>
          <a:ln/>
        </p:spPr>
      </p:sp>
      <p:sp>
        <p:nvSpPr>
          <p:cNvPr id="29" name="Text 27"/>
          <p:cNvSpPr txBox="1"/>
          <p:nvPr/>
        </p:nvSpPr>
        <p:spPr>
          <a:xfrm>
            <a:off x="9180576" y="3703320"/>
            <a:ext cx="2286000" cy="1005840"/>
          </a:xfrm>
          <a:prstGeom prst="rect">
            <a:avLst/>
          </a:prstGeom>
          <a:noFill/>
          <a:ln/>
        </p:spPr>
        <p:txBody>
          <a:bodyPr wrap="square" lIns="0" tIns="0" rIns="0" bIns="0" rtlCol="0" anchor="ctr"/>
          <a:lstStyle/>
          <a:p>
            <a:pPr indent="0" marL="0">
              <a:buNone/>
            </a:pPr>
            <a:r>
              <a:rPr lang="en-US" sz="1400" dirty="0">
                <a:solidFill>
                  <a:schemeClr val="tx2"/>
                </a:solidFill>
              </a:rPr>
              <a:t>7. How My School and Community Works, and Where I Fit In</a:t>
            </a:r>
            <a:endParaRPr lang="en-US" sz="1400" dirty="0"/>
          </a:p>
        </p:txBody>
      </p:sp>
      <p:sp>
        <p:nvSpPr>
          <p:cNvPr id="30" name="Module card 8"/>
          <p:cNvSpPr/>
          <p:nvPr/>
        </p:nvSpPr>
        <p:spPr>
          <a:xfrm>
            <a:off x="8997696" y="4937760"/>
            <a:ext cx="2651760" cy="1188720"/>
          </a:xfrm>
          <a:prstGeom prst="roundRect">
            <a:avLst>
              <a:gd name="adj" fmla="val 9231"/>
            </a:avLst>
          </a:prstGeom>
          <a:solidFill>
            <a:schemeClr val="bg2"/>
          </a:solidFill>
          <a:ln/>
        </p:spPr>
      </p:sp>
      <p:sp>
        <p:nvSpPr>
          <p:cNvPr id="31" name="Text 29"/>
          <p:cNvSpPr txBox="1"/>
          <p:nvPr/>
        </p:nvSpPr>
        <p:spPr>
          <a:xfrm>
            <a:off x="9180576" y="5029200"/>
            <a:ext cx="2286000" cy="1005840"/>
          </a:xfrm>
          <a:prstGeom prst="rect">
            <a:avLst/>
          </a:prstGeom>
          <a:noFill/>
          <a:ln/>
        </p:spPr>
        <p:txBody>
          <a:bodyPr wrap="square" lIns="0" tIns="0" rIns="0" bIns="0" rtlCol="0" anchor="ctr"/>
          <a:lstStyle/>
          <a:p>
            <a:pPr indent="0" marL="0">
              <a:buNone/>
            </a:pPr>
            <a:r>
              <a:rPr lang="en-US" sz="1400" dirty="0">
                <a:solidFill>
                  <a:schemeClr val="tx2"/>
                </a:solidFill>
              </a:rPr>
              <a:t>8. How to Find a Problem Around Me and Create a Simple Solution</a:t>
            </a:r>
            <a:endParaRPr lang="en-US" sz="14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rPr>
              <a:t>How the Sessions Will Be Conducted</a:t>
            </a:r>
            <a:endParaRPr lang="en-US" sz="3400" dirty="0"/>
          </a:p>
        </p:txBody>
      </p:sp>
      <p:sp>
        <p:nvSpPr>
          <p:cNvPr id="3" name="Subtitle"/>
          <p:cNvSpPr txBox="1"/>
          <p:nvPr/>
        </p:nvSpPr>
        <p:spPr>
          <a:xfrm>
            <a:off x="548640" y="1188720"/>
            <a:ext cx="11064240" cy="457200"/>
          </a:xfrm>
          <a:prstGeom prst="rect">
            <a:avLst/>
          </a:prstGeom>
          <a:noFill/>
          <a:ln/>
        </p:spPr>
        <p:txBody>
          <a:bodyPr wrap="square" lIns="0" tIns="0" rIns="0" bIns="0" rtlCol="0" anchor="t"/>
          <a:lstStyle/>
          <a:p>
            <a:pPr indent="0" marL="0">
              <a:buNone/>
            </a:pPr>
            <a:r>
              <a:rPr lang="en-US" sz="1800" dirty="0">
                <a:solidFill>
                  <a:schemeClr val="accent1"/>
                </a:solidFill>
              </a:rPr>
              <a:t>Six steps from school entry to recognition</a:t>
            </a:r>
            <a:endParaRPr lang="en-US" sz="1800" dirty="0"/>
          </a:p>
        </p:txBody>
      </p:sp>
      <p:sp>
        <p:nvSpPr>
          <p:cNvPr id="4" name="Session step 01"/>
          <p:cNvSpPr/>
          <p:nvPr/>
        </p:nvSpPr>
        <p:spPr>
          <a:xfrm>
            <a:off x="548640" y="1965960"/>
            <a:ext cx="3474720" cy="1965960"/>
          </a:xfrm>
          <a:prstGeom prst="roundRect">
            <a:avLst>
              <a:gd name="adj" fmla="val 5581"/>
            </a:avLst>
          </a:prstGeom>
          <a:solidFill>
            <a:schemeClr val="bg2"/>
          </a:solidFill>
          <a:ln/>
        </p:spPr>
      </p:sp>
      <p:sp>
        <p:nvSpPr>
          <p:cNvPr id="5" name="Text 3"/>
          <p:cNvSpPr txBox="1"/>
          <p:nvPr/>
        </p:nvSpPr>
        <p:spPr>
          <a:xfrm>
            <a:off x="822960" y="2148840"/>
            <a:ext cx="914400" cy="457200"/>
          </a:xfrm>
          <a:prstGeom prst="rect">
            <a:avLst/>
          </a:prstGeom>
          <a:noFill/>
          <a:ln/>
        </p:spPr>
        <p:txBody>
          <a:bodyPr wrap="square" lIns="0" tIns="0" rIns="0" bIns="0" rtlCol="0" anchor="ctr"/>
          <a:lstStyle/>
          <a:p>
            <a:pPr indent="0" marL="0">
              <a:buNone/>
            </a:pPr>
            <a:r>
              <a:rPr lang="en-US" sz="2800" b="1" dirty="0">
                <a:solidFill>
                  <a:schemeClr val="accent1"/>
                </a:solidFill>
              </a:rPr>
              <a:t>01</a:t>
            </a:r>
            <a:endParaRPr lang="en-US" sz="2800" dirty="0"/>
          </a:p>
        </p:txBody>
      </p:sp>
      <p:sp>
        <p:nvSpPr>
          <p:cNvPr id="6" name="Text 4"/>
          <p:cNvSpPr txBox="1"/>
          <p:nvPr/>
        </p:nvSpPr>
        <p:spPr>
          <a:xfrm>
            <a:off x="1737360" y="2148840"/>
            <a:ext cx="2103120" cy="457200"/>
          </a:xfrm>
          <a:prstGeom prst="rect">
            <a:avLst/>
          </a:prstGeom>
          <a:noFill/>
          <a:ln/>
        </p:spPr>
        <p:txBody>
          <a:bodyPr wrap="square" lIns="0" tIns="0" rIns="0" bIns="0" rtlCol="0" anchor="ctr"/>
          <a:lstStyle/>
          <a:p>
            <a:pPr indent="0" marL="0">
              <a:buNone/>
            </a:pPr>
            <a:r>
              <a:rPr lang="en-US" sz="2000" b="1" dirty="0">
                <a:solidFill>
                  <a:schemeClr val="tx2"/>
                </a:solidFill>
              </a:rPr>
              <a:t>Engage</a:t>
            </a:r>
            <a:endParaRPr lang="en-US" sz="2000" dirty="0"/>
          </a:p>
        </p:txBody>
      </p:sp>
      <p:sp>
        <p:nvSpPr>
          <p:cNvPr id="7" name="Text 5"/>
          <p:cNvSpPr txBox="1"/>
          <p:nvPr/>
        </p:nvSpPr>
        <p:spPr>
          <a:xfrm>
            <a:off x="822960" y="2743200"/>
            <a:ext cx="2971800" cy="1097280"/>
          </a:xfrm>
          <a:prstGeom prst="rect">
            <a:avLst/>
          </a:prstGeom>
          <a:noFill/>
          <a:ln/>
        </p:spPr>
        <p:txBody>
          <a:bodyPr wrap="square" lIns="0" tIns="0" rIns="0" bIns="0" rtlCol="0" anchor="t"/>
          <a:lstStyle/>
          <a:p>
            <a:pPr indent="0" marL="0">
              <a:buNone/>
            </a:pPr>
            <a:r>
              <a:rPr lang="en-US" sz="1400" dirty="0">
                <a:solidFill>
                  <a:schemeClr val="tx1"/>
                </a:solidFill>
              </a:rPr>
              <a:t>Introduce EMFA to school leadership, understand the context and engage students.</a:t>
            </a:r>
            <a:endParaRPr lang="en-US" sz="1400" dirty="0"/>
          </a:p>
        </p:txBody>
      </p:sp>
      <p:sp>
        <p:nvSpPr>
          <p:cNvPr id="8" name="Session step 02"/>
          <p:cNvSpPr/>
          <p:nvPr/>
        </p:nvSpPr>
        <p:spPr>
          <a:xfrm>
            <a:off x="4343400" y="1965960"/>
            <a:ext cx="3474720" cy="1965960"/>
          </a:xfrm>
          <a:prstGeom prst="roundRect">
            <a:avLst>
              <a:gd name="adj" fmla="val 5581"/>
            </a:avLst>
          </a:prstGeom>
          <a:solidFill>
            <a:schemeClr val="bg2"/>
          </a:solidFill>
          <a:ln/>
        </p:spPr>
      </p:sp>
      <p:sp>
        <p:nvSpPr>
          <p:cNvPr id="9" name="Text 7"/>
          <p:cNvSpPr txBox="1"/>
          <p:nvPr/>
        </p:nvSpPr>
        <p:spPr>
          <a:xfrm>
            <a:off x="4617720" y="2148840"/>
            <a:ext cx="914400" cy="457200"/>
          </a:xfrm>
          <a:prstGeom prst="rect">
            <a:avLst/>
          </a:prstGeom>
          <a:noFill/>
          <a:ln/>
        </p:spPr>
        <p:txBody>
          <a:bodyPr wrap="square" lIns="0" tIns="0" rIns="0" bIns="0" rtlCol="0" anchor="ctr"/>
          <a:lstStyle/>
          <a:p>
            <a:pPr indent="0" marL="0">
              <a:buNone/>
            </a:pPr>
            <a:r>
              <a:rPr lang="en-US" sz="2800" b="1" dirty="0">
                <a:solidFill>
                  <a:schemeClr val="accent1"/>
                </a:solidFill>
              </a:rPr>
              <a:t>02</a:t>
            </a:r>
            <a:endParaRPr lang="en-US" sz="2800" dirty="0"/>
          </a:p>
        </p:txBody>
      </p:sp>
      <p:sp>
        <p:nvSpPr>
          <p:cNvPr id="10" name="Text 8"/>
          <p:cNvSpPr txBox="1"/>
          <p:nvPr/>
        </p:nvSpPr>
        <p:spPr>
          <a:xfrm>
            <a:off x="5532120" y="2148840"/>
            <a:ext cx="2103120" cy="457200"/>
          </a:xfrm>
          <a:prstGeom prst="rect">
            <a:avLst/>
          </a:prstGeom>
          <a:noFill/>
          <a:ln/>
        </p:spPr>
        <p:txBody>
          <a:bodyPr wrap="square" lIns="0" tIns="0" rIns="0" bIns="0" rtlCol="0" anchor="ctr"/>
          <a:lstStyle/>
          <a:p>
            <a:pPr indent="0" marL="0">
              <a:buNone/>
            </a:pPr>
            <a:r>
              <a:rPr lang="en-US" sz="2000" b="1" dirty="0">
                <a:solidFill>
                  <a:schemeClr val="tx2"/>
                </a:solidFill>
              </a:rPr>
              <a:t>Learn</a:t>
            </a:r>
            <a:endParaRPr lang="en-US" sz="2000" dirty="0"/>
          </a:p>
        </p:txBody>
      </p:sp>
      <p:sp>
        <p:nvSpPr>
          <p:cNvPr id="11" name="Text 9"/>
          <p:cNvSpPr txBox="1"/>
          <p:nvPr/>
        </p:nvSpPr>
        <p:spPr>
          <a:xfrm>
            <a:off x="4617720" y="2743200"/>
            <a:ext cx="2971800" cy="1097280"/>
          </a:xfrm>
          <a:prstGeom prst="rect">
            <a:avLst/>
          </a:prstGeom>
          <a:noFill/>
          <a:ln/>
        </p:spPr>
        <p:txBody>
          <a:bodyPr wrap="square" lIns="0" tIns="0" rIns="0" bIns="0" rtlCol="0" anchor="t"/>
          <a:lstStyle/>
          <a:p>
            <a:pPr indent="0" marL="0">
              <a:buNone/>
            </a:pPr>
            <a:r>
              <a:rPr lang="en-US" sz="1400" dirty="0">
                <a:solidFill>
                  <a:schemeClr val="tx1"/>
                </a:solidFill>
              </a:rPr>
              <a:t>Deliver L.E.A.P modules through discussion, group tasks, reflection and practice.</a:t>
            </a:r>
            <a:endParaRPr lang="en-US" sz="1400" dirty="0"/>
          </a:p>
        </p:txBody>
      </p:sp>
      <p:sp>
        <p:nvSpPr>
          <p:cNvPr id="12" name="Session step 03"/>
          <p:cNvSpPr/>
          <p:nvPr/>
        </p:nvSpPr>
        <p:spPr>
          <a:xfrm>
            <a:off x="8138160" y="1965960"/>
            <a:ext cx="3474720" cy="1965960"/>
          </a:xfrm>
          <a:prstGeom prst="roundRect">
            <a:avLst>
              <a:gd name="adj" fmla="val 5581"/>
            </a:avLst>
          </a:prstGeom>
          <a:solidFill>
            <a:schemeClr val="bg2"/>
          </a:solidFill>
          <a:ln/>
        </p:spPr>
      </p:sp>
      <p:sp>
        <p:nvSpPr>
          <p:cNvPr id="13" name="Text 11"/>
          <p:cNvSpPr txBox="1"/>
          <p:nvPr/>
        </p:nvSpPr>
        <p:spPr>
          <a:xfrm>
            <a:off x="8412480" y="2148840"/>
            <a:ext cx="914400" cy="457200"/>
          </a:xfrm>
          <a:prstGeom prst="rect">
            <a:avLst/>
          </a:prstGeom>
          <a:noFill/>
          <a:ln/>
        </p:spPr>
        <p:txBody>
          <a:bodyPr wrap="square" lIns="0" tIns="0" rIns="0" bIns="0" rtlCol="0" anchor="ctr"/>
          <a:lstStyle/>
          <a:p>
            <a:pPr indent="0" marL="0">
              <a:buNone/>
            </a:pPr>
            <a:r>
              <a:rPr lang="en-US" sz="2800" b="1" dirty="0">
                <a:solidFill>
                  <a:schemeClr val="accent1"/>
                </a:solidFill>
              </a:rPr>
              <a:t>03</a:t>
            </a:r>
            <a:endParaRPr lang="en-US" sz="2800" dirty="0"/>
          </a:p>
        </p:txBody>
      </p:sp>
      <p:sp>
        <p:nvSpPr>
          <p:cNvPr id="14" name="Text 12"/>
          <p:cNvSpPr txBox="1"/>
          <p:nvPr/>
        </p:nvSpPr>
        <p:spPr>
          <a:xfrm>
            <a:off x="9326880" y="2148840"/>
            <a:ext cx="2103120" cy="457200"/>
          </a:xfrm>
          <a:prstGeom prst="rect">
            <a:avLst/>
          </a:prstGeom>
          <a:noFill/>
          <a:ln/>
        </p:spPr>
        <p:txBody>
          <a:bodyPr wrap="square" lIns="0" tIns="0" rIns="0" bIns="0" rtlCol="0" anchor="ctr"/>
          <a:lstStyle/>
          <a:p>
            <a:pPr indent="0" marL="0">
              <a:buNone/>
            </a:pPr>
            <a:r>
              <a:rPr lang="en-US" sz="2000" b="1" dirty="0">
                <a:solidFill>
                  <a:schemeClr val="tx2"/>
                </a:solidFill>
              </a:rPr>
              <a:t>Team activities</a:t>
            </a:r>
            <a:endParaRPr lang="en-US" sz="2000" dirty="0"/>
          </a:p>
        </p:txBody>
      </p:sp>
      <p:sp>
        <p:nvSpPr>
          <p:cNvPr id="15" name="Text 13"/>
          <p:cNvSpPr txBox="1"/>
          <p:nvPr/>
        </p:nvSpPr>
        <p:spPr>
          <a:xfrm>
            <a:off x="8412480" y="2743200"/>
            <a:ext cx="2971800" cy="1097280"/>
          </a:xfrm>
          <a:prstGeom prst="rect">
            <a:avLst/>
          </a:prstGeom>
          <a:noFill/>
          <a:ln/>
        </p:spPr>
        <p:txBody>
          <a:bodyPr wrap="square" lIns="0" tIns="0" rIns="0" bIns="0" rtlCol="0" anchor="t"/>
          <a:lstStyle/>
          <a:p>
            <a:pPr indent="0" marL="0">
              <a:buNone/>
            </a:pPr>
            <a:r>
              <a:rPr lang="en-US" sz="1400" dirty="0">
                <a:solidFill>
                  <a:schemeClr val="tx1"/>
                </a:solidFill>
              </a:rPr>
              <a:t>Groups identify a concern, gather information and develop possible responses.</a:t>
            </a:r>
            <a:endParaRPr lang="en-US" sz="1400" dirty="0"/>
          </a:p>
        </p:txBody>
      </p:sp>
      <p:sp>
        <p:nvSpPr>
          <p:cNvPr id="16" name="Session step 04"/>
          <p:cNvSpPr/>
          <p:nvPr/>
        </p:nvSpPr>
        <p:spPr>
          <a:xfrm>
            <a:off x="548640" y="4114800"/>
            <a:ext cx="3474720" cy="1965960"/>
          </a:xfrm>
          <a:prstGeom prst="roundRect">
            <a:avLst>
              <a:gd name="adj" fmla="val 5581"/>
            </a:avLst>
          </a:prstGeom>
          <a:solidFill>
            <a:schemeClr val="bg2"/>
          </a:solidFill>
          <a:ln/>
        </p:spPr>
      </p:sp>
      <p:sp>
        <p:nvSpPr>
          <p:cNvPr id="17" name="Text 15"/>
          <p:cNvSpPr txBox="1"/>
          <p:nvPr/>
        </p:nvSpPr>
        <p:spPr>
          <a:xfrm>
            <a:off x="822960" y="4297680"/>
            <a:ext cx="914400" cy="457200"/>
          </a:xfrm>
          <a:prstGeom prst="rect">
            <a:avLst/>
          </a:prstGeom>
          <a:noFill/>
          <a:ln/>
        </p:spPr>
        <p:txBody>
          <a:bodyPr wrap="square" lIns="0" tIns="0" rIns="0" bIns="0" rtlCol="0" anchor="ctr"/>
          <a:lstStyle/>
          <a:p>
            <a:pPr indent="0" marL="0">
              <a:buNone/>
            </a:pPr>
            <a:r>
              <a:rPr lang="en-US" sz="2800" b="1" dirty="0">
                <a:solidFill>
                  <a:schemeClr val="accent1"/>
                </a:solidFill>
              </a:rPr>
              <a:t>04</a:t>
            </a:r>
            <a:endParaRPr lang="en-US" sz="2800" dirty="0"/>
          </a:p>
        </p:txBody>
      </p:sp>
      <p:sp>
        <p:nvSpPr>
          <p:cNvPr id="18" name="Text 16"/>
          <p:cNvSpPr txBox="1"/>
          <p:nvPr/>
        </p:nvSpPr>
        <p:spPr>
          <a:xfrm>
            <a:off x="1737360" y="4297680"/>
            <a:ext cx="2103120" cy="457200"/>
          </a:xfrm>
          <a:prstGeom prst="rect">
            <a:avLst/>
          </a:prstGeom>
          <a:noFill/>
          <a:ln/>
        </p:spPr>
        <p:txBody>
          <a:bodyPr wrap="square" lIns="0" tIns="0" rIns="0" bIns="0" rtlCol="0" anchor="ctr"/>
          <a:lstStyle/>
          <a:p>
            <a:pPr indent="0" marL="0">
              <a:buNone/>
            </a:pPr>
            <a:r>
              <a:rPr lang="en-US" sz="2000" b="1" dirty="0">
                <a:solidFill>
                  <a:schemeClr val="tx2"/>
                </a:solidFill>
              </a:rPr>
              <a:t>Select</a:t>
            </a:r>
            <a:endParaRPr lang="en-US" sz="2000" dirty="0"/>
          </a:p>
        </p:txBody>
      </p:sp>
      <p:sp>
        <p:nvSpPr>
          <p:cNvPr id="19" name="Text 17"/>
          <p:cNvSpPr txBox="1"/>
          <p:nvPr/>
        </p:nvSpPr>
        <p:spPr>
          <a:xfrm>
            <a:off x="822960" y="4892040"/>
            <a:ext cx="2971800" cy="1097280"/>
          </a:xfrm>
          <a:prstGeom prst="rect">
            <a:avLst/>
          </a:prstGeom>
          <a:noFill/>
          <a:ln/>
        </p:spPr>
        <p:txBody>
          <a:bodyPr wrap="square" lIns="0" tIns="0" rIns="0" bIns="0" rtlCol="0" anchor="t"/>
          <a:lstStyle/>
          <a:p>
            <a:pPr indent="0" marL="0">
              <a:buNone/>
            </a:pPr>
            <a:r>
              <a:rPr lang="en-US" sz="1400" dirty="0">
                <a:solidFill>
                  <a:schemeClr val="tx1"/>
                </a:solidFill>
              </a:rPr>
              <a:t>Teams are shortlisted against clear criteria: relevance, evidence, feasibility and clarity.</a:t>
            </a:r>
            <a:endParaRPr lang="en-US" sz="1400" dirty="0"/>
          </a:p>
        </p:txBody>
      </p:sp>
      <p:sp>
        <p:nvSpPr>
          <p:cNvPr id="20" name="Session step 05"/>
          <p:cNvSpPr/>
          <p:nvPr/>
        </p:nvSpPr>
        <p:spPr>
          <a:xfrm>
            <a:off x="4343400" y="4114800"/>
            <a:ext cx="3474720" cy="1965960"/>
          </a:xfrm>
          <a:prstGeom prst="roundRect">
            <a:avLst>
              <a:gd name="adj" fmla="val 5581"/>
            </a:avLst>
          </a:prstGeom>
          <a:solidFill>
            <a:schemeClr val="tx2"/>
          </a:solidFill>
          <a:ln/>
        </p:spPr>
      </p:sp>
      <p:sp>
        <p:nvSpPr>
          <p:cNvPr id="21" name="Text 19"/>
          <p:cNvSpPr txBox="1"/>
          <p:nvPr/>
        </p:nvSpPr>
        <p:spPr>
          <a:xfrm>
            <a:off x="4617720" y="4297680"/>
            <a:ext cx="914400" cy="457200"/>
          </a:xfrm>
          <a:prstGeom prst="rect">
            <a:avLst/>
          </a:prstGeom>
          <a:noFill/>
          <a:ln/>
        </p:spPr>
        <p:txBody>
          <a:bodyPr wrap="square" lIns="0" tIns="0" rIns="0" bIns="0" rtlCol="0" anchor="ctr"/>
          <a:lstStyle/>
          <a:p>
            <a:pPr indent="0" marL="0">
              <a:buNone/>
            </a:pPr>
            <a:r>
              <a:rPr lang="en-US" sz="2800" b="1" dirty="0">
                <a:solidFill>
                  <a:schemeClr val="accent3"/>
                </a:solidFill>
              </a:rPr>
              <a:t>05</a:t>
            </a:r>
            <a:endParaRPr lang="en-US" sz="2800" dirty="0"/>
          </a:p>
        </p:txBody>
      </p:sp>
      <p:sp>
        <p:nvSpPr>
          <p:cNvPr id="22" name="Text 20"/>
          <p:cNvSpPr txBox="1"/>
          <p:nvPr/>
        </p:nvSpPr>
        <p:spPr>
          <a:xfrm>
            <a:off x="5532120" y="4297680"/>
            <a:ext cx="2103120" cy="457200"/>
          </a:xfrm>
          <a:prstGeom prst="rect">
            <a:avLst/>
          </a:prstGeom>
          <a:noFill/>
          <a:ln/>
        </p:spPr>
        <p:txBody>
          <a:bodyPr wrap="square" lIns="0" tIns="0" rIns="0" bIns="0" rtlCol="0" anchor="ctr"/>
          <a:lstStyle/>
          <a:p>
            <a:pPr indent="0" marL="0">
              <a:buNone/>
            </a:pPr>
            <a:r>
              <a:rPr lang="en-US" sz="2000" b="1" dirty="0">
                <a:solidFill>
                  <a:schemeClr val="bg1"/>
                </a:solidFill>
              </a:rPr>
              <a:t>Compete</a:t>
            </a:r>
            <a:endParaRPr lang="en-US" sz="2000" dirty="0"/>
          </a:p>
        </p:txBody>
      </p:sp>
      <p:sp>
        <p:nvSpPr>
          <p:cNvPr id="23" name="Text 21"/>
          <p:cNvSpPr txBox="1"/>
          <p:nvPr/>
        </p:nvSpPr>
        <p:spPr>
          <a:xfrm>
            <a:off x="4617720" y="4892040"/>
            <a:ext cx="2971800" cy="1097280"/>
          </a:xfrm>
          <a:prstGeom prst="rect">
            <a:avLst/>
          </a:prstGeom>
          <a:noFill/>
          <a:ln/>
        </p:spPr>
        <p:txBody>
          <a:bodyPr wrap="square" lIns="0" tIns="0" rIns="0" bIns="0" rtlCol="0" anchor="t"/>
          <a:lstStyle/>
          <a:p>
            <a:pPr indent="0" marL="0">
              <a:buNone/>
            </a:pPr>
            <a:r>
              <a:rPr lang="en-US" sz="1400" dirty="0">
                <a:solidFill>
                  <a:schemeClr val="bg1"/>
                </a:solidFill>
              </a:rPr>
              <a:t>Teams present findings and solutions to judges, fellow students and invited stakeholders.</a:t>
            </a:r>
            <a:endParaRPr lang="en-US" sz="1400" dirty="0"/>
          </a:p>
        </p:txBody>
      </p:sp>
      <p:sp>
        <p:nvSpPr>
          <p:cNvPr id="24" name="Session step 06"/>
          <p:cNvSpPr/>
          <p:nvPr/>
        </p:nvSpPr>
        <p:spPr>
          <a:xfrm>
            <a:off x="8138160" y="4114800"/>
            <a:ext cx="3474720" cy="1965960"/>
          </a:xfrm>
          <a:prstGeom prst="roundRect">
            <a:avLst>
              <a:gd name="adj" fmla="val 5581"/>
            </a:avLst>
          </a:prstGeom>
          <a:solidFill>
            <a:schemeClr val="bg2"/>
          </a:solidFill>
          <a:ln/>
        </p:spPr>
      </p:sp>
      <p:sp>
        <p:nvSpPr>
          <p:cNvPr id="25" name="Text 23"/>
          <p:cNvSpPr txBox="1"/>
          <p:nvPr/>
        </p:nvSpPr>
        <p:spPr>
          <a:xfrm>
            <a:off x="8412480" y="4297680"/>
            <a:ext cx="914400" cy="457200"/>
          </a:xfrm>
          <a:prstGeom prst="rect">
            <a:avLst/>
          </a:prstGeom>
          <a:noFill/>
          <a:ln/>
        </p:spPr>
        <p:txBody>
          <a:bodyPr wrap="square" lIns="0" tIns="0" rIns="0" bIns="0" rtlCol="0" anchor="ctr"/>
          <a:lstStyle/>
          <a:p>
            <a:pPr indent="0" marL="0">
              <a:buNone/>
            </a:pPr>
            <a:r>
              <a:rPr lang="en-US" sz="2800" b="1" dirty="0">
                <a:solidFill>
                  <a:schemeClr val="accent1"/>
                </a:solidFill>
              </a:rPr>
              <a:t>06</a:t>
            </a:r>
            <a:endParaRPr lang="en-US" sz="2800" dirty="0"/>
          </a:p>
        </p:txBody>
      </p:sp>
      <p:sp>
        <p:nvSpPr>
          <p:cNvPr id="26" name="Text 24"/>
          <p:cNvSpPr txBox="1"/>
          <p:nvPr/>
        </p:nvSpPr>
        <p:spPr>
          <a:xfrm>
            <a:off x="9326880" y="4297680"/>
            <a:ext cx="2103120" cy="457200"/>
          </a:xfrm>
          <a:prstGeom prst="rect">
            <a:avLst/>
          </a:prstGeom>
          <a:noFill/>
          <a:ln/>
        </p:spPr>
        <p:txBody>
          <a:bodyPr wrap="square" lIns="0" tIns="0" rIns="0" bIns="0" rtlCol="0" anchor="ctr"/>
          <a:lstStyle/>
          <a:p>
            <a:pPr indent="0" marL="0">
              <a:buNone/>
            </a:pPr>
            <a:r>
              <a:rPr lang="en-US" sz="2000" b="1" dirty="0">
                <a:solidFill>
                  <a:schemeClr val="tx2"/>
                </a:solidFill>
              </a:rPr>
              <a:t>Celebrate</a:t>
            </a:r>
            <a:endParaRPr lang="en-US" sz="2000" dirty="0"/>
          </a:p>
        </p:txBody>
      </p:sp>
      <p:sp>
        <p:nvSpPr>
          <p:cNvPr id="27" name="Text 25"/>
          <p:cNvSpPr txBox="1"/>
          <p:nvPr/>
        </p:nvSpPr>
        <p:spPr>
          <a:xfrm>
            <a:off x="8412480" y="4892040"/>
            <a:ext cx="2971800" cy="1097280"/>
          </a:xfrm>
          <a:prstGeom prst="rect">
            <a:avLst/>
          </a:prstGeom>
          <a:noFill/>
          <a:ln/>
        </p:spPr>
        <p:txBody>
          <a:bodyPr wrap="square" lIns="0" tIns="0" rIns="0" bIns="0" rtlCol="0" anchor="t"/>
          <a:lstStyle/>
          <a:p>
            <a:pPr indent="0" marL="0">
              <a:buNone/>
            </a:pPr>
            <a:r>
              <a:rPr lang="en-US" sz="1400" dirty="0">
                <a:solidFill>
                  <a:schemeClr val="tx1"/>
                </a:solidFill>
              </a:rPr>
              <a:t>Recognise effort and promising ideas, and document lessons from the programme.</a:t>
            </a:r>
            <a:endParaRPr lang="en-US" sz="14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rPr>
              <a:t>Community Solutions Challenge</a:t>
            </a:r>
            <a:endParaRPr lang="en-US" sz="3400" dirty="0"/>
          </a:p>
        </p:txBody>
      </p:sp>
      <p:sp>
        <p:nvSpPr>
          <p:cNvPr id="3" name="Subtitle"/>
          <p:cNvSpPr txBox="1"/>
          <p:nvPr/>
        </p:nvSpPr>
        <p:spPr>
          <a:xfrm>
            <a:off x="548640" y="1188720"/>
            <a:ext cx="11064240" cy="457200"/>
          </a:xfrm>
          <a:prstGeom prst="rect">
            <a:avLst/>
          </a:prstGeom>
          <a:noFill/>
          <a:ln/>
        </p:spPr>
        <p:txBody>
          <a:bodyPr wrap="square" lIns="0" tIns="0" rIns="0" bIns="0" rtlCol="0" anchor="t"/>
          <a:lstStyle/>
          <a:p>
            <a:pPr indent="0" marL="0">
              <a:buNone/>
            </a:pPr>
            <a:r>
              <a:rPr lang="en-US" sz="1800" dirty="0">
                <a:solidFill>
                  <a:schemeClr val="accent1"/>
                </a:solidFill>
              </a:rPr>
              <a:t>The Inter-School Grand Finale: identify, investigate, develop, present</a:t>
            </a:r>
            <a:endParaRPr lang="en-US" sz="1800" dirty="0"/>
          </a:p>
        </p:txBody>
      </p:sp>
      <p:sp>
        <p:nvSpPr>
          <p:cNvPr id="4" name="Challenge step 01"/>
          <p:cNvSpPr/>
          <p:nvPr/>
        </p:nvSpPr>
        <p:spPr>
          <a:xfrm>
            <a:off x="548640" y="1920240"/>
            <a:ext cx="2651760" cy="1965960"/>
          </a:xfrm>
          <a:prstGeom prst="roundRect">
            <a:avLst>
              <a:gd name="adj" fmla="val 5581"/>
            </a:avLst>
          </a:prstGeom>
          <a:solidFill>
            <a:schemeClr val="accent2"/>
          </a:solidFill>
          <a:ln/>
        </p:spPr>
      </p:sp>
      <p:sp>
        <p:nvSpPr>
          <p:cNvPr id="5" name="Text 3"/>
          <p:cNvSpPr txBox="1"/>
          <p:nvPr/>
        </p:nvSpPr>
        <p:spPr>
          <a:xfrm>
            <a:off x="777240" y="2057400"/>
            <a:ext cx="914400" cy="411480"/>
          </a:xfrm>
          <a:prstGeom prst="rect">
            <a:avLst/>
          </a:prstGeom>
          <a:noFill/>
          <a:ln/>
        </p:spPr>
        <p:txBody>
          <a:bodyPr wrap="square" lIns="0" tIns="0" rIns="0" bIns="0" rtlCol="0" anchor="t"/>
          <a:lstStyle/>
          <a:p>
            <a:pPr indent="0" marL="0">
              <a:buNone/>
            </a:pPr>
            <a:r>
              <a:rPr lang="en-US" sz="2400" b="1" dirty="0">
                <a:solidFill>
                  <a:schemeClr val="tx2"/>
                </a:solidFill>
              </a:rPr>
              <a:t>01</a:t>
            </a:r>
            <a:endParaRPr lang="en-US" sz="2400" dirty="0"/>
          </a:p>
        </p:txBody>
      </p:sp>
      <p:sp>
        <p:nvSpPr>
          <p:cNvPr id="6" name="Text 4"/>
          <p:cNvSpPr txBox="1"/>
          <p:nvPr/>
        </p:nvSpPr>
        <p:spPr>
          <a:xfrm>
            <a:off x="777240" y="2514600"/>
            <a:ext cx="2194560" cy="365760"/>
          </a:xfrm>
          <a:prstGeom prst="rect">
            <a:avLst/>
          </a:prstGeom>
          <a:noFill/>
          <a:ln/>
        </p:spPr>
        <p:txBody>
          <a:bodyPr wrap="square" lIns="0" tIns="0" rIns="0" bIns="0" rtlCol="0" anchor="t"/>
          <a:lstStyle/>
          <a:p>
            <a:pPr indent="0" marL="0">
              <a:buNone/>
            </a:pPr>
            <a:r>
              <a:rPr lang="en-US" sz="2000" b="1" dirty="0">
                <a:solidFill>
                  <a:schemeClr val="tx2"/>
                </a:solidFill>
              </a:rPr>
              <a:t>Identify</a:t>
            </a:r>
            <a:endParaRPr lang="en-US" sz="2000" dirty="0"/>
          </a:p>
        </p:txBody>
      </p:sp>
      <p:sp>
        <p:nvSpPr>
          <p:cNvPr id="7" name="Text 5"/>
          <p:cNvSpPr txBox="1"/>
          <p:nvPr/>
        </p:nvSpPr>
        <p:spPr>
          <a:xfrm>
            <a:off x="777240" y="2971800"/>
            <a:ext cx="2240280" cy="868680"/>
          </a:xfrm>
          <a:prstGeom prst="rect">
            <a:avLst/>
          </a:prstGeom>
          <a:noFill/>
          <a:ln/>
        </p:spPr>
        <p:txBody>
          <a:bodyPr wrap="square" lIns="0" tIns="0" rIns="0" bIns="0" rtlCol="0" anchor="t"/>
          <a:lstStyle/>
          <a:p>
            <a:pPr indent="0" marL="0">
              <a:buNone/>
            </a:pPr>
            <a:r>
              <a:rPr lang="en-US" sz="1400" dirty="0">
                <a:solidFill>
                  <a:schemeClr val="tx2"/>
                </a:solidFill>
              </a:rPr>
              <a:t>Students identify a relevant concern in their school or community.</a:t>
            </a:r>
            <a:endParaRPr lang="en-US" sz="1400" dirty="0"/>
          </a:p>
        </p:txBody>
      </p:sp>
      <p:sp>
        <p:nvSpPr>
          <p:cNvPr id="8" name="Challenge step 02"/>
          <p:cNvSpPr/>
          <p:nvPr/>
        </p:nvSpPr>
        <p:spPr>
          <a:xfrm>
            <a:off x="3364992" y="1920240"/>
            <a:ext cx="2651760" cy="1965960"/>
          </a:xfrm>
          <a:prstGeom prst="roundRect">
            <a:avLst>
              <a:gd name="adj" fmla="val 5581"/>
            </a:avLst>
          </a:prstGeom>
          <a:solidFill>
            <a:schemeClr val="accent3"/>
          </a:solidFill>
          <a:ln/>
        </p:spPr>
      </p:sp>
      <p:sp>
        <p:nvSpPr>
          <p:cNvPr id="9" name="Text 7"/>
          <p:cNvSpPr txBox="1"/>
          <p:nvPr/>
        </p:nvSpPr>
        <p:spPr>
          <a:xfrm>
            <a:off x="3593592" y="2057400"/>
            <a:ext cx="914400" cy="411480"/>
          </a:xfrm>
          <a:prstGeom prst="rect">
            <a:avLst/>
          </a:prstGeom>
          <a:noFill/>
          <a:ln/>
        </p:spPr>
        <p:txBody>
          <a:bodyPr wrap="square" lIns="0" tIns="0" rIns="0" bIns="0" rtlCol="0" anchor="t"/>
          <a:lstStyle/>
          <a:p>
            <a:pPr indent="0" marL="0">
              <a:buNone/>
            </a:pPr>
            <a:r>
              <a:rPr lang="en-US" sz="2400" b="1" dirty="0">
                <a:solidFill>
                  <a:schemeClr val="tx2"/>
                </a:solidFill>
              </a:rPr>
              <a:t>02</a:t>
            </a:r>
            <a:endParaRPr lang="en-US" sz="2400" dirty="0"/>
          </a:p>
        </p:txBody>
      </p:sp>
      <p:sp>
        <p:nvSpPr>
          <p:cNvPr id="10" name="Text 8"/>
          <p:cNvSpPr txBox="1"/>
          <p:nvPr/>
        </p:nvSpPr>
        <p:spPr>
          <a:xfrm>
            <a:off x="3593592" y="2514600"/>
            <a:ext cx="2194560" cy="365760"/>
          </a:xfrm>
          <a:prstGeom prst="rect">
            <a:avLst/>
          </a:prstGeom>
          <a:noFill/>
          <a:ln/>
        </p:spPr>
        <p:txBody>
          <a:bodyPr wrap="square" lIns="0" tIns="0" rIns="0" bIns="0" rtlCol="0" anchor="t"/>
          <a:lstStyle/>
          <a:p>
            <a:pPr indent="0" marL="0">
              <a:buNone/>
            </a:pPr>
            <a:r>
              <a:rPr lang="en-US" sz="2000" b="1" dirty="0">
                <a:solidFill>
                  <a:schemeClr val="tx2"/>
                </a:solidFill>
              </a:rPr>
              <a:t>Investigate</a:t>
            </a:r>
            <a:endParaRPr lang="en-US" sz="2000" dirty="0"/>
          </a:p>
        </p:txBody>
      </p:sp>
      <p:sp>
        <p:nvSpPr>
          <p:cNvPr id="11" name="Text 9"/>
          <p:cNvSpPr txBox="1"/>
          <p:nvPr/>
        </p:nvSpPr>
        <p:spPr>
          <a:xfrm>
            <a:off x="3593592" y="2971800"/>
            <a:ext cx="2240280" cy="868680"/>
          </a:xfrm>
          <a:prstGeom prst="rect">
            <a:avLst/>
          </a:prstGeom>
          <a:noFill/>
          <a:ln/>
        </p:spPr>
        <p:txBody>
          <a:bodyPr wrap="square" lIns="0" tIns="0" rIns="0" bIns="0" rtlCol="0" anchor="t"/>
          <a:lstStyle/>
          <a:p>
            <a:pPr indent="0" marL="0">
              <a:buNone/>
            </a:pPr>
            <a:r>
              <a:rPr lang="en-US" sz="1400" dirty="0">
                <a:solidFill>
                  <a:schemeClr val="tx2"/>
                </a:solidFill>
              </a:rPr>
              <a:t>Teams gather information and consider different perspectives.</a:t>
            </a:r>
            <a:endParaRPr lang="en-US" sz="1400" dirty="0"/>
          </a:p>
        </p:txBody>
      </p:sp>
      <p:sp>
        <p:nvSpPr>
          <p:cNvPr id="12" name="Challenge step 03"/>
          <p:cNvSpPr/>
          <p:nvPr/>
        </p:nvSpPr>
        <p:spPr>
          <a:xfrm>
            <a:off x="6181344" y="1920240"/>
            <a:ext cx="2651760" cy="1965960"/>
          </a:xfrm>
          <a:prstGeom prst="roundRect">
            <a:avLst>
              <a:gd name="adj" fmla="val 5581"/>
            </a:avLst>
          </a:prstGeom>
          <a:solidFill>
            <a:schemeClr val="accent4"/>
          </a:solidFill>
          <a:ln/>
        </p:spPr>
      </p:sp>
      <p:sp>
        <p:nvSpPr>
          <p:cNvPr id="13" name="Text 11"/>
          <p:cNvSpPr txBox="1"/>
          <p:nvPr/>
        </p:nvSpPr>
        <p:spPr>
          <a:xfrm>
            <a:off x="6409944" y="2057400"/>
            <a:ext cx="914400" cy="411480"/>
          </a:xfrm>
          <a:prstGeom prst="rect">
            <a:avLst/>
          </a:prstGeom>
          <a:noFill/>
          <a:ln/>
        </p:spPr>
        <p:txBody>
          <a:bodyPr wrap="square" lIns="0" tIns="0" rIns="0" bIns="0" rtlCol="0" anchor="t"/>
          <a:lstStyle/>
          <a:p>
            <a:pPr indent="0" marL="0">
              <a:buNone/>
            </a:pPr>
            <a:r>
              <a:rPr lang="en-US" sz="2400" b="1" dirty="0">
                <a:solidFill>
                  <a:schemeClr val="bg1"/>
                </a:solidFill>
              </a:rPr>
              <a:t>03</a:t>
            </a:r>
            <a:endParaRPr lang="en-US" sz="2400" dirty="0"/>
          </a:p>
        </p:txBody>
      </p:sp>
      <p:sp>
        <p:nvSpPr>
          <p:cNvPr id="14" name="Text 12"/>
          <p:cNvSpPr txBox="1"/>
          <p:nvPr/>
        </p:nvSpPr>
        <p:spPr>
          <a:xfrm>
            <a:off x="6409944" y="2514600"/>
            <a:ext cx="2194560" cy="365760"/>
          </a:xfrm>
          <a:prstGeom prst="rect">
            <a:avLst/>
          </a:prstGeom>
          <a:noFill/>
          <a:ln/>
        </p:spPr>
        <p:txBody>
          <a:bodyPr wrap="square" lIns="0" tIns="0" rIns="0" bIns="0" rtlCol="0" anchor="t"/>
          <a:lstStyle/>
          <a:p>
            <a:pPr indent="0" marL="0">
              <a:buNone/>
            </a:pPr>
            <a:r>
              <a:rPr lang="en-US" sz="2000" b="1" dirty="0">
                <a:solidFill>
                  <a:schemeClr val="bg1"/>
                </a:solidFill>
              </a:rPr>
              <a:t>Develop</a:t>
            </a:r>
            <a:endParaRPr lang="en-US" sz="2000" dirty="0"/>
          </a:p>
        </p:txBody>
      </p:sp>
      <p:sp>
        <p:nvSpPr>
          <p:cNvPr id="15" name="Text 13"/>
          <p:cNvSpPr txBox="1"/>
          <p:nvPr/>
        </p:nvSpPr>
        <p:spPr>
          <a:xfrm>
            <a:off x="6409944" y="2971800"/>
            <a:ext cx="2240280" cy="868680"/>
          </a:xfrm>
          <a:prstGeom prst="rect">
            <a:avLst/>
          </a:prstGeom>
          <a:noFill/>
          <a:ln/>
        </p:spPr>
        <p:txBody>
          <a:bodyPr wrap="square" lIns="0" tIns="0" rIns="0" bIns="0" rtlCol="0" anchor="t"/>
          <a:lstStyle/>
          <a:p>
            <a:pPr indent="0" marL="0">
              <a:buNone/>
            </a:pPr>
            <a:r>
              <a:rPr lang="en-US" sz="1400" dirty="0">
                <a:solidFill>
                  <a:schemeClr val="bg1"/>
                </a:solidFill>
              </a:rPr>
              <a:t>Students propose a realistic, age-appropriate response.</a:t>
            </a:r>
            <a:endParaRPr lang="en-US" sz="1400" dirty="0"/>
          </a:p>
        </p:txBody>
      </p:sp>
      <p:sp>
        <p:nvSpPr>
          <p:cNvPr id="16" name="Challenge step 04"/>
          <p:cNvSpPr/>
          <p:nvPr/>
        </p:nvSpPr>
        <p:spPr>
          <a:xfrm>
            <a:off x="8997696" y="1920240"/>
            <a:ext cx="2651760" cy="1965960"/>
          </a:xfrm>
          <a:prstGeom prst="roundRect">
            <a:avLst>
              <a:gd name="adj" fmla="val 5581"/>
            </a:avLst>
          </a:prstGeom>
          <a:solidFill>
            <a:schemeClr val="tx2"/>
          </a:solidFill>
          <a:ln/>
        </p:spPr>
      </p:sp>
      <p:sp>
        <p:nvSpPr>
          <p:cNvPr id="17" name="Text 15"/>
          <p:cNvSpPr txBox="1"/>
          <p:nvPr/>
        </p:nvSpPr>
        <p:spPr>
          <a:xfrm>
            <a:off x="9226296" y="2057400"/>
            <a:ext cx="914400" cy="411480"/>
          </a:xfrm>
          <a:prstGeom prst="rect">
            <a:avLst/>
          </a:prstGeom>
          <a:noFill/>
          <a:ln/>
        </p:spPr>
        <p:txBody>
          <a:bodyPr wrap="square" lIns="0" tIns="0" rIns="0" bIns="0" rtlCol="0" anchor="t"/>
          <a:lstStyle/>
          <a:p>
            <a:pPr indent="0" marL="0">
              <a:buNone/>
            </a:pPr>
            <a:r>
              <a:rPr lang="en-US" sz="2400" b="1" dirty="0">
                <a:solidFill>
                  <a:schemeClr val="bg1"/>
                </a:solidFill>
              </a:rPr>
              <a:t>04</a:t>
            </a:r>
            <a:endParaRPr lang="en-US" sz="2400" dirty="0"/>
          </a:p>
        </p:txBody>
      </p:sp>
      <p:sp>
        <p:nvSpPr>
          <p:cNvPr id="18" name="Text 16"/>
          <p:cNvSpPr txBox="1"/>
          <p:nvPr/>
        </p:nvSpPr>
        <p:spPr>
          <a:xfrm>
            <a:off x="9226296" y="2514600"/>
            <a:ext cx="2194560" cy="365760"/>
          </a:xfrm>
          <a:prstGeom prst="rect">
            <a:avLst/>
          </a:prstGeom>
          <a:noFill/>
          <a:ln/>
        </p:spPr>
        <p:txBody>
          <a:bodyPr wrap="square" lIns="0" tIns="0" rIns="0" bIns="0" rtlCol="0" anchor="t"/>
          <a:lstStyle/>
          <a:p>
            <a:pPr indent="0" marL="0">
              <a:buNone/>
            </a:pPr>
            <a:r>
              <a:rPr lang="en-US" sz="2000" b="1" dirty="0">
                <a:solidFill>
                  <a:schemeClr val="bg1"/>
                </a:solidFill>
              </a:rPr>
              <a:t>Present</a:t>
            </a:r>
            <a:endParaRPr lang="en-US" sz="2000" dirty="0"/>
          </a:p>
        </p:txBody>
      </p:sp>
      <p:sp>
        <p:nvSpPr>
          <p:cNvPr id="19" name="Text 17"/>
          <p:cNvSpPr txBox="1"/>
          <p:nvPr/>
        </p:nvSpPr>
        <p:spPr>
          <a:xfrm>
            <a:off x="9226296" y="2971800"/>
            <a:ext cx="2240280" cy="868680"/>
          </a:xfrm>
          <a:prstGeom prst="rect">
            <a:avLst/>
          </a:prstGeom>
          <a:noFill/>
          <a:ln/>
        </p:spPr>
        <p:txBody>
          <a:bodyPr wrap="square" lIns="0" tIns="0" rIns="0" bIns="0" rtlCol="0" anchor="t"/>
          <a:lstStyle/>
          <a:p>
            <a:pPr indent="0" marL="0">
              <a:buNone/>
            </a:pPr>
            <a:r>
              <a:rPr lang="en-US" sz="1400" dirty="0">
                <a:solidFill>
                  <a:schemeClr val="bg1"/>
                </a:solidFill>
              </a:rPr>
              <a:t>Teams share findings and answer the judges' questions.</a:t>
            </a:r>
            <a:endParaRPr lang="en-US" sz="1400" dirty="0"/>
          </a:p>
        </p:txBody>
      </p:sp>
      <p:sp>
        <p:nvSpPr>
          <p:cNvPr id="20" name="Students earn card"/>
          <p:cNvSpPr/>
          <p:nvPr/>
        </p:nvSpPr>
        <p:spPr>
          <a:xfrm>
            <a:off x="548640" y="4160520"/>
            <a:ext cx="5394960" cy="2057400"/>
          </a:xfrm>
          <a:prstGeom prst="roundRect">
            <a:avLst>
              <a:gd name="adj" fmla="val 5333"/>
            </a:avLst>
          </a:prstGeom>
          <a:solidFill>
            <a:schemeClr val="bg2"/>
          </a:solidFill>
          <a:ln/>
        </p:spPr>
      </p:sp>
      <p:sp>
        <p:nvSpPr>
          <p:cNvPr id="21" name="Text 19"/>
          <p:cNvSpPr txBox="1"/>
          <p:nvPr/>
        </p:nvSpPr>
        <p:spPr>
          <a:xfrm>
            <a:off x="822960" y="4343400"/>
            <a:ext cx="4846320" cy="365760"/>
          </a:xfrm>
          <a:prstGeom prst="rect">
            <a:avLst/>
          </a:prstGeom>
          <a:noFill/>
          <a:ln/>
        </p:spPr>
        <p:txBody>
          <a:bodyPr wrap="square" lIns="0" tIns="0" rIns="0" bIns="0" rtlCol="0" anchor="t"/>
          <a:lstStyle/>
          <a:p>
            <a:pPr indent="0" marL="0">
              <a:buNone/>
            </a:pPr>
            <a:r>
              <a:rPr lang="en-US" sz="1800" b="1" dirty="0">
                <a:solidFill>
                  <a:schemeClr val="tx2"/>
                </a:solidFill>
              </a:rPr>
              <a:t>What students earn</a:t>
            </a:r>
            <a:endParaRPr lang="en-US" sz="1800" dirty="0"/>
          </a:p>
        </p:txBody>
      </p:sp>
      <p:sp>
        <p:nvSpPr>
          <p:cNvPr id="22" name="Text 20"/>
          <p:cNvSpPr txBox="1"/>
          <p:nvPr/>
        </p:nvSpPr>
        <p:spPr>
          <a:xfrm>
            <a:off x="822960" y="4800600"/>
            <a:ext cx="4846320" cy="1280160"/>
          </a:xfrm>
          <a:prstGeom prst="rect">
            <a:avLst/>
          </a:prstGeom>
          <a:noFill/>
          <a:ln/>
        </p:spPr>
        <p:txBody>
          <a:bodyPr wrap="square" lIns="0" tIns="0" rIns="0" bIns="0" rtlCol="0" anchor="t"/>
          <a:lstStyle/>
          <a:p>
            <a:pPr marL="342900" indent="-342900">
              <a:spcAft>
                <a:spcPts val="400"/>
              </a:spcAft>
              <a:buSzPct val="100000"/>
              <a:buChar char="•"/>
            </a:pPr>
            <a:r>
              <a:rPr lang="en-US" sz="1600" dirty="0">
                <a:solidFill>
                  <a:schemeClr val="tx1"/>
                </a:solidFill>
              </a:rPr>
              <a:t>Certificates</a:t>
            </a:r>
            <a:endParaRPr lang="en-US" sz="1600" dirty="0"/>
          </a:p>
          <a:p>
            <a:pPr marL="342900" indent="-342900">
              <a:spcAft>
                <a:spcPts val="400"/>
              </a:spcAft>
              <a:buSzPct val="100000"/>
              <a:buChar char="•"/>
            </a:pPr>
            <a:r>
              <a:rPr lang="en-US" sz="1600" dirty="0">
                <a:solidFill>
                  <a:schemeClr val="tx1"/>
                </a:solidFill>
              </a:rPr>
              <a:t>Awards</a:t>
            </a:r>
            <a:endParaRPr lang="en-US" sz="1600" dirty="0"/>
          </a:p>
          <a:p>
            <a:pPr marL="342900" indent="-342900">
              <a:spcAft>
                <a:spcPts val="400"/>
              </a:spcAft>
              <a:buSzPct val="100000"/>
              <a:buChar char="•"/>
            </a:pPr>
            <a:r>
              <a:rPr lang="en-US" sz="1600" dirty="0">
                <a:solidFill>
                  <a:schemeClr val="tx1"/>
                </a:solidFill>
              </a:rPr>
              <a:t>Professional feedback</a:t>
            </a:r>
            <a:endParaRPr lang="en-US" sz="1600" dirty="0"/>
          </a:p>
          <a:p>
            <a:pPr marL="342900" indent="-342900">
              <a:spcAft>
                <a:spcPts val="400"/>
              </a:spcAft>
              <a:buSzPct val="100000"/>
              <a:buChar char="•"/>
            </a:pPr>
            <a:r>
              <a:rPr lang="en-US" sz="1600" dirty="0">
                <a:solidFill>
                  <a:schemeClr val="tx1"/>
                </a:solidFill>
              </a:rPr>
              <a:t>School recognition</a:t>
            </a:r>
            <a:endParaRPr lang="en-US" sz="1600" dirty="0"/>
          </a:p>
        </p:txBody>
      </p:sp>
      <p:sp>
        <p:nvSpPr>
          <p:cNvPr id="23" name="Guests card"/>
          <p:cNvSpPr/>
          <p:nvPr/>
        </p:nvSpPr>
        <p:spPr>
          <a:xfrm>
            <a:off x="6217920" y="4160520"/>
            <a:ext cx="5394960" cy="2057400"/>
          </a:xfrm>
          <a:prstGeom prst="roundRect">
            <a:avLst>
              <a:gd name="adj" fmla="val 5333"/>
            </a:avLst>
          </a:prstGeom>
          <a:solidFill>
            <a:schemeClr val="tx2"/>
          </a:solidFill>
          <a:ln/>
        </p:spPr>
      </p:sp>
      <p:sp>
        <p:nvSpPr>
          <p:cNvPr id="24" name="Text 22"/>
          <p:cNvSpPr txBox="1"/>
          <p:nvPr/>
        </p:nvSpPr>
        <p:spPr>
          <a:xfrm>
            <a:off x="6492240" y="4343400"/>
            <a:ext cx="4846320" cy="365760"/>
          </a:xfrm>
          <a:prstGeom prst="rect">
            <a:avLst/>
          </a:prstGeom>
          <a:noFill/>
          <a:ln/>
        </p:spPr>
        <p:txBody>
          <a:bodyPr wrap="square" lIns="0" tIns="0" rIns="0" bIns="0" rtlCol="0" anchor="t"/>
          <a:lstStyle/>
          <a:p>
            <a:pPr indent="0" marL="0">
              <a:buNone/>
            </a:pPr>
            <a:r>
              <a:rPr lang="en-US" sz="1800" b="1" dirty="0">
                <a:solidFill>
                  <a:schemeClr val="bg1"/>
                </a:solidFill>
              </a:rPr>
              <a:t>Who is in the room</a:t>
            </a:r>
            <a:endParaRPr lang="en-US" sz="1800" dirty="0"/>
          </a:p>
        </p:txBody>
      </p:sp>
      <p:sp>
        <p:nvSpPr>
          <p:cNvPr id="25" name="Text 23"/>
          <p:cNvSpPr txBox="1"/>
          <p:nvPr/>
        </p:nvSpPr>
        <p:spPr>
          <a:xfrm>
            <a:off x="6492240" y="4800600"/>
            <a:ext cx="2377440" cy="128016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chemeClr val="bg1"/>
                </a:solidFill>
              </a:rPr>
              <a:t>Ido LGA Chairman</a:t>
            </a:r>
            <a:endParaRPr lang="en-US" sz="1500" dirty="0"/>
          </a:p>
          <a:p>
            <a:pPr marL="342900" indent="-342900">
              <a:spcAft>
                <a:spcPts val="400"/>
              </a:spcAft>
              <a:buSzPct val="100000"/>
              <a:buChar char="•"/>
            </a:pPr>
            <a:r>
              <a:rPr lang="en-US" sz="1500" dirty="0">
                <a:solidFill>
                  <a:schemeClr val="bg1"/>
                </a:solidFill>
              </a:rPr>
              <a:t>Education officials</a:t>
            </a:r>
            <a:endParaRPr lang="en-US" sz="1500" dirty="0"/>
          </a:p>
          <a:p>
            <a:pPr marL="342900" indent="-342900">
              <a:spcAft>
                <a:spcPts val="400"/>
              </a:spcAft>
              <a:buSzPct val="100000"/>
              <a:buChar char="•"/>
            </a:pPr>
            <a:r>
              <a:rPr lang="en-US" sz="1500" dirty="0">
                <a:solidFill>
                  <a:schemeClr val="bg1"/>
                </a:solidFill>
              </a:rPr>
              <a:t>School leaders</a:t>
            </a:r>
            <a:endParaRPr lang="en-US" sz="1500" dirty="0"/>
          </a:p>
        </p:txBody>
      </p:sp>
      <p:sp>
        <p:nvSpPr>
          <p:cNvPr id="26" name="Text 24"/>
          <p:cNvSpPr txBox="1"/>
          <p:nvPr/>
        </p:nvSpPr>
        <p:spPr>
          <a:xfrm>
            <a:off x="9006840" y="4800600"/>
            <a:ext cx="2377440" cy="1280160"/>
          </a:xfrm>
          <a:prstGeom prst="rect">
            <a:avLst/>
          </a:prstGeom>
          <a:noFill/>
          <a:ln/>
        </p:spPr>
        <p:txBody>
          <a:bodyPr wrap="square" lIns="0" tIns="0" rIns="0" bIns="0" rtlCol="0" anchor="t"/>
          <a:lstStyle/>
          <a:p>
            <a:pPr marL="342900" indent="-342900">
              <a:spcAft>
                <a:spcPts val="400"/>
              </a:spcAft>
              <a:buSzPct val="100000"/>
              <a:buChar char="•"/>
            </a:pPr>
            <a:r>
              <a:rPr lang="en-US" sz="1500" dirty="0">
                <a:solidFill>
                  <a:schemeClr val="bg1"/>
                </a:solidFill>
              </a:rPr>
              <a:t>Researchers</a:t>
            </a:r>
            <a:endParaRPr lang="en-US" sz="1500" dirty="0"/>
          </a:p>
          <a:p>
            <a:pPr marL="342900" indent="-342900">
              <a:spcAft>
                <a:spcPts val="400"/>
              </a:spcAft>
              <a:buSzPct val="100000"/>
              <a:buChar char="•"/>
            </a:pPr>
            <a:r>
              <a:rPr lang="en-US" sz="1500" dirty="0">
                <a:solidFill>
                  <a:schemeClr val="bg1"/>
                </a:solidFill>
              </a:rPr>
              <a:t>Government agencies</a:t>
            </a:r>
            <a:endParaRPr lang="en-US" sz="1500" dirty="0"/>
          </a:p>
          <a:p>
            <a:pPr marL="342900" indent="-342900">
              <a:spcAft>
                <a:spcPts val="400"/>
              </a:spcAft>
              <a:buSzPct val="100000"/>
              <a:buChar char="•"/>
            </a:pPr>
            <a:r>
              <a:rPr lang="en-US" sz="1500" dirty="0">
                <a:solidFill>
                  <a:schemeClr val="bg1"/>
                </a:solidFill>
              </a:rPr>
              <a:t>Potential sponsors</a:t>
            </a:r>
            <a:endParaRPr lang="en-US" sz="15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tx2"/>
                </a:solidFill>
              </a:rPr>
              <a:t>Proposed Implementation Timeline</a:t>
            </a:r>
            <a:endParaRPr lang="en-US" sz="3400" dirty="0"/>
          </a:p>
        </p:txBody>
      </p:sp>
      <p:sp>
        <p:nvSpPr>
          <p:cNvPr id="3" name="Subtitle"/>
          <p:cNvSpPr txBox="1"/>
          <p:nvPr/>
        </p:nvSpPr>
        <p:spPr>
          <a:xfrm>
            <a:off x="548640" y="1188720"/>
            <a:ext cx="11064240" cy="457200"/>
          </a:xfrm>
          <a:prstGeom prst="rect">
            <a:avLst/>
          </a:prstGeom>
          <a:noFill/>
          <a:ln/>
        </p:spPr>
        <p:txBody>
          <a:bodyPr wrap="square" lIns="0" tIns="0" rIns="0" bIns="0" rtlCol="0" anchor="t"/>
          <a:lstStyle/>
          <a:p>
            <a:pPr indent="0" marL="0">
              <a:buNone/>
            </a:pPr>
            <a:r>
              <a:rPr lang="en-US" sz="1800" dirty="0">
                <a:solidFill>
                  <a:schemeClr val="accent1"/>
                </a:solidFill>
              </a:rPr>
              <a:t>Three phases, with dates to be confirmed with partner schools</a:t>
            </a:r>
            <a:endParaRPr lang="en-US" sz="1800" dirty="0"/>
          </a:p>
        </p:txBody>
      </p:sp>
      <p:sp>
        <p:nvSpPr>
          <p:cNvPr id="4" name="Timeline line"/>
          <p:cNvSpPr/>
          <p:nvPr/>
        </p:nvSpPr>
        <p:spPr>
          <a:xfrm>
            <a:off x="868680" y="2697480"/>
            <a:ext cx="10744200" cy="0"/>
          </a:xfrm>
          <a:prstGeom prst="line">
            <a:avLst/>
          </a:prstGeom>
          <a:noFill/>
          <a:ln w="25400">
            <a:solidFill>
              <a:schemeClr val="accent3"/>
            </a:solidFill>
            <a:prstDash val="solid"/>
          </a:ln>
        </p:spPr>
      </p:sp>
      <p:sp>
        <p:nvSpPr>
          <p:cNvPr id="5" name="Phase node 1"/>
          <p:cNvSpPr/>
          <p:nvPr/>
        </p:nvSpPr>
        <p:spPr>
          <a:xfrm>
            <a:off x="548640" y="2377440"/>
            <a:ext cx="640080" cy="640080"/>
          </a:xfrm>
          <a:prstGeom prst="ellipse">
            <a:avLst/>
          </a:prstGeom>
          <a:solidFill>
            <a:schemeClr val="tx2"/>
          </a:solidFill>
          <a:ln w="38100">
            <a:solidFill>
              <a:schemeClr val="bg1"/>
            </a:solidFill>
            <a:prstDash val="solid"/>
          </a:ln>
        </p:spPr>
      </p:sp>
      <p:sp>
        <p:nvSpPr>
          <p:cNvPr id="6" name="Text 4"/>
          <p:cNvSpPr txBox="1"/>
          <p:nvPr/>
        </p:nvSpPr>
        <p:spPr>
          <a:xfrm>
            <a:off x="548640" y="2377440"/>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7" name="Phase card 1"/>
          <p:cNvSpPr/>
          <p:nvPr/>
        </p:nvSpPr>
        <p:spPr>
          <a:xfrm>
            <a:off x="548640" y="3291840"/>
            <a:ext cx="3474720" cy="2194560"/>
          </a:xfrm>
          <a:prstGeom prst="roundRect">
            <a:avLst>
              <a:gd name="adj" fmla="val 5000"/>
            </a:avLst>
          </a:prstGeom>
          <a:solidFill>
            <a:schemeClr val="bg2"/>
          </a:solidFill>
          <a:ln/>
        </p:spPr>
      </p:sp>
      <p:sp>
        <p:nvSpPr>
          <p:cNvPr id="8" name="Text 6"/>
          <p:cNvSpPr txBox="1"/>
          <p:nvPr/>
        </p:nvSpPr>
        <p:spPr>
          <a:xfrm>
            <a:off x="822960" y="3474720"/>
            <a:ext cx="2926080" cy="274320"/>
          </a:xfrm>
          <a:prstGeom prst="rect">
            <a:avLst/>
          </a:prstGeom>
          <a:noFill/>
          <a:ln/>
        </p:spPr>
        <p:txBody>
          <a:bodyPr wrap="square" lIns="0" tIns="0" rIns="0" bIns="0" rtlCol="0" anchor="t"/>
          <a:lstStyle/>
          <a:p>
            <a:pPr indent="0" marL="0">
              <a:buNone/>
            </a:pPr>
            <a:r>
              <a:rPr lang="en-US" sz="1200" b="1" spc="300" kern="0" dirty="0">
                <a:solidFill>
                  <a:schemeClr val="accent1"/>
                </a:solidFill>
              </a:rPr>
              <a:t>PHASE 1</a:t>
            </a:r>
            <a:endParaRPr lang="en-US" sz="1200" dirty="0"/>
          </a:p>
        </p:txBody>
      </p:sp>
      <p:sp>
        <p:nvSpPr>
          <p:cNvPr id="9" name="Text 7"/>
          <p:cNvSpPr txBox="1"/>
          <p:nvPr/>
        </p:nvSpPr>
        <p:spPr>
          <a:xfrm>
            <a:off x="822960" y="3794760"/>
            <a:ext cx="2926080" cy="411480"/>
          </a:xfrm>
          <a:prstGeom prst="rect">
            <a:avLst/>
          </a:prstGeom>
          <a:noFill/>
          <a:ln/>
        </p:spPr>
        <p:txBody>
          <a:bodyPr wrap="square" lIns="0" tIns="0" rIns="0" bIns="0" rtlCol="0" anchor="t"/>
          <a:lstStyle/>
          <a:p>
            <a:pPr indent="0" marL="0">
              <a:buNone/>
            </a:pPr>
            <a:r>
              <a:rPr lang="en-US" sz="2000" b="1" dirty="0">
                <a:solidFill>
                  <a:schemeClr val="tx2"/>
                </a:solidFill>
              </a:rPr>
              <a:t>Engage &amp; prepare</a:t>
            </a:r>
            <a:endParaRPr lang="en-US" sz="2000" dirty="0"/>
          </a:p>
        </p:txBody>
      </p:sp>
      <p:sp>
        <p:nvSpPr>
          <p:cNvPr id="10" name="Text 8"/>
          <p:cNvSpPr txBox="1"/>
          <p:nvPr/>
        </p:nvSpPr>
        <p:spPr>
          <a:xfrm>
            <a:off x="822960" y="4297680"/>
            <a:ext cx="2926080" cy="1097280"/>
          </a:xfrm>
          <a:prstGeom prst="rect">
            <a:avLst/>
          </a:prstGeom>
          <a:noFill/>
          <a:ln/>
        </p:spPr>
        <p:txBody>
          <a:bodyPr wrap="square" lIns="0" tIns="0" rIns="0" bIns="0" rtlCol="0" anchor="t"/>
          <a:lstStyle/>
          <a:p>
            <a:pPr indent="0" marL="0">
              <a:buNone/>
            </a:pPr>
            <a:r>
              <a:rPr lang="en-US" sz="1500" dirty="0">
                <a:solidFill>
                  <a:schemeClr val="tx1"/>
                </a:solidFill>
              </a:rPr>
              <a:t>Meet school leadership, obtain approvals, identify participating schools and set a baseline.</a:t>
            </a:r>
            <a:endParaRPr lang="en-US" sz="1500" dirty="0"/>
          </a:p>
        </p:txBody>
      </p:sp>
      <p:sp>
        <p:nvSpPr>
          <p:cNvPr id="11" name="Phase node 2"/>
          <p:cNvSpPr/>
          <p:nvPr/>
        </p:nvSpPr>
        <p:spPr>
          <a:xfrm>
            <a:off x="4343400" y="2377440"/>
            <a:ext cx="640080" cy="640080"/>
          </a:xfrm>
          <a:prstGeom prst="ellipse">
            <a:avLst/>
          </a:prstGeom>
          <a:solidFill>
            <a:schemeClr val="tx2"/>
          </a:solidFill>
          <a:ln w="38100">
            <a:solidFill>
              <a:schemeClr val="bg1"/>
            </a:solidFill>
            <a:prstDash val="solid"/>
          </a:ln>
        </p:spPr>
      </p:sp>
      <p:sp>
        <p:nvSpPr>
          <p:cNvPr id="12" name="Text 10"/>
          <p:cNvSpPr txBox="1"/>
          <p:nvPr/>
        </p:nvSpPr>
        <p:spPr>
          <a:xfrm>
            <a:off x="4343400" y="2377440"/>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13" name="Phase card 2"/>
          <p:cNvSpPr/>
          <p:nvPr/>
        </p:nvSpPr>
        <p:spPr>
          <a:xfrm>
            <a:off x="4343400" y="3291840"/>
            <a:ext cx="3474720" cy="2194560"/>
          </a:xfrm>
          <a:prstGeom prst="roundRect">
            <a:avLst>
              <a:gd name="adj" fmla="val 5000"/>
            </a:avLst>
          </a:prstGeom>
          <a:solidFill>
            <a:schemeClr val="bg2"/>
          </a:solidFill>
          <a:ln/>
        </p:spPr>
      </p:sp>
      <p:sp>
        <p:nvSpPr>
          <p:cNvPr id="14" name="Text 12"/>
          <p:cNvSpPr txBox="1"/>
          <p:nvPr/>
        </p:nvSpPr>
        <p:spPr>
          <a:xfrm>
            <a:off x="4617720" y="3474720"/>
            <a:ext cx="2926080" cy="274320"/>
          </a:xfrm>
          <a:prstGeom prst="rect">
            <a:avLst/>
          </a:prstGeom>
          <a:noFill/>
          <a:ln/>
        </p:spPr>
        <p:txBody>
          <a:bodyPr wrap="square" lIns="0" tIns="0" rIns="0" bIns="0" rtlCol="0" anchor="t"/>
          <a:lstStyle/>
          <a:p>
            <a:pPr indent="0" marL="0">
              <a:buNone/>
            </a:pPr>
            <a:r>
              <a:rPr lang="en-US" sz="1200" b="1" spc="300" kern="0" dirty="0">
                <a:solidFill>
                  <a:schemeClr val="accent1"/>
                </a:solidFill>
              </a:rPr>
              <a:t>PHASE 2</a:t>
            </a:r>
            <a:endParaRPr lang="en-US" sz="1200" dirty="0"/>
          </a:p>
        </p:txBody>
      </p:sp>
      <p:sp>
        <p:nvSpPr>
          <p:cNvPr id="15" name="Text 13"/>
          <p:cNvSpPr txBox="1"/>
          <p:nvPr/>
        </p:nvSpPr>
        <p:spPr>
          <a:xfrm>
            <a:off x="4617720" y="3794760"/>
            <a:ext cx="2926080" cy="411480"/>
          </a:xfrm>
          <a:prstGeom prst="rect">
            <a:avLst/>
          </a:prstGeom>
          <a:noFill/>
          <a:ln/>
        </p:spPr>
        <p:txBody>
          <a:bodyPr wrap="square" lIns="0" tIns="0" rIns="0" bIns="0" rtlCol="0" anchor="t"/>
          <a:lstStyle/>
          <a:p>
            <a:pPr indent="0" marL="0">
              <a:buNone/>
            </a:pPr>
            <a:r>
              <a:rPr lang="en-US" sz="2000" b="1" dirty="0">
                <a:solidFill>
                  <a:schemeClr val="tx2"/>
                </a:solidFill>
              </a:rPr>
              <a:t>Deliver</a:t>
            </a:r>
            <a:endParaRPr lang="en-US" sz="2000" dirty="0"/>
          </a:p>
        </p:txBody>
      </p:sp>
      <p:sp>
        <p:nvSpPr>
          <p:cNvPr id="16" name="Text 14"/>
          <p:cNvSpPr txBox="1"/>
          <p:nvPr/>
        </p:nvSpPr>
        <p:spPr>
          <a:xfrm>
            <a:off x="4617720" y="4297680"/>
            <a:ext cx="2926080" cy="1097280"/>
          </a:xfrm>
          <a:prstGeom prst="rect">
            <a:avLst/>
          </a:prstGeom>
          <a:noFill/>
          <a:ln/>
        </p:spPr>
        <p:txBody>
          <a:bodyPr wrap="square" lIns="0" tIns="0" rIns="0" bIns="0" rtlCol="0" anchor="t"/>
          <a:lstStyle/>
          <a:p>
            <a:pPr indent="0" marL="0">
              <a:buNone/>
            </a:pPr>
            <a:r>
              <a:rPr lang="en-US" sz="1500" dirty="0">
                <a:solidFill>
                  <a:schemeClr val="tx1"/>
                </a:solidFill>
              </a:rPr>
              <a:t>Run the learning modules, practical activities and school-level challenges.</a:t>
            </a:r>
            <a:endParaRPr lang="en-US" sz="1500" dirty="0"/>
          </a:p>
        </p:txBody>
      </p:sp>
      <p:sp>
        <p:nvSpPr>
          <p:cNvPr id="17" name="Phase node 3"/>
          <p:cNvSpPr/>
          <p:nvPr/>
        </p:nvSpPr>
        <p:spPr>
          <a:xfrm>
            <a:off x="8138160" y="2377440"/>
            <a:ext cx="640080" cy="640080"/>
          </a:xfrm>
          <a:prstGeom prst="ellipse">
            <a:avLst/>
          </a:prstGeom>
          <a:solidFill>
            <a:schemeClr val="tx2"/>
          </a:solidFill>
          <a:ln w="38100">
            <a:solidFill>
              <a:schemeClr val="bg1"/>
            </a:solidFill>
            <a:prstDash val="solid"/>
          </a:ln>
        </p:spPr>
      </p:sp>
      <p:sp>
        <p:nvSpPr>
          <p:cNvPr id="18" name="Text 16"/>
          <p:cNvSpPr txBox="1"/>
          <p:nvPr/>
        </p:nvSpPr>
        <p:spPr>
          <a:xfrm>
            <a:off x="8138160" y="2377440"/>
            <a:ext cx="640080" cy="640080"/>
          </a:xfrm>
          <a:prstGeom prst="rect">
            <a:avLst/>
          </a:prstGeom>
          <a:no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19" name="Phase card 3"/>
          <p:cNvSpPr/>
          <p:nvPr/>
        </p:nvSpPr>
        <p:spPr>
          <a:xfrm>
            <a:off x="8138160" y="3291840"/>
            <a:ext cx="3474720" cy="2194560"/>
          </a:xfrm>
          <a:prstGeom prst="roundRect">
            <a:avLst>
              <a:gd name="adj" fmla="val 5000"/>
            </a:avLst>
          </a:prstGeom>
          <a:solidFill>
            <a:schemeClr val="bg2"/>
          </a:solidFill>
          <a:ln/>
        </p:spPr>
      </p:sp>
      <p:sp>
        <p:nvSpPr>
          <p:cNvPr id="20" name="Text 18"/>
          <p:cNvSpPr txBox="1"/>
          <p:nvPr/>
        </p:nvSpPr>
        <p:spPr>
          <a:xfrm>
            <a:off x="8412480" y="3474720"/>
            <a:ext cx="2926080" cy="274320"/>
          </a:xfrm>
          <a:prstGeom prst="rect">
            <a:avLst/>
          </a:prstGeom>
          <a:noFill/>
          <a:ln/>
        </p:spPr>
        <p:txBody>
          <a:bodyPr wrap="square" lIns="0" tIns="0" rIns="0" bIns="0" rtlCol="0" anchor="t"/>
          <a:lstStyle/>
          <a:p>
            <a:pPr indent="0" marL="0">
              <a:buNone/>
            </a:pPr>
            <a:r>
              <a:rPr lang="en-US" sz="1200" b="1" spc="300" kern="0" dirty="0">
                <a:solidFill>
                  <a:schemeClr val="accent1"/>
                </a:solidFill>
              </a:rPr>
              <a:t>PHASE 3</a:t>
            </a:r>
            <a:endParaRPr lang="en-US" sz="1200" dirty="0"/>
          </a:p>
        </p:txBody>
      </p:sp>
      <p:sp>
        <p:nvSpPr>
          <p:cNvPr id="21" name="Text 19"/>
          <p:cNvSpPr txBox="1"/>
          <p:nvPr/>
        </p:nvSpPr>
        <p:spPr>
          <a:xfrm>
            <a:off x="8412480" y="3794760"/>
            <a:ext cx="2926080" cy="411480"/>
          </a:xfrm>
          <a:prstGeom prst="rect">
            <a:avLst/>
          </a:prstGeom>
          <a:noFill/>
          <a:ln/>
        </p:spPr>
        <p:txBody>
          <a:bodyPr wrap="square" lIns="0" tIns="0" rIns="0" bIns="0" rtlCol="0" anchor="t"/>
          <a:lstStyle/>
          <a:p>
            <a:pPr indent="0" marL="0">
              <a:buNone/>
            </a:pPr>
            <a:r>
              <a:rPr lang="en-US" sz="2000" b="1" dirty="0">
                <a:solidFill>
                  <a:schemeClr val="tx2"/>
                </a:solidFill>
              </a:rPr>
              <a:t>Showcase &amp; evaluate</a:t>
            </a:r>
            <a:endParaRPr lang="en-US" sz="2000" dirty="0"/>
          </a:p>
        </p:txBody>
      </p:sp>
      <p:sp>
        <p:nvSpPr>
          <p:cNvPr id="22" name="Text 20"/>
          <p:cNvSpPr txBox="1"/>
          <p:nvPr/>
        </p:nvSpPr>
        <p:spPr>
          <a:xfrm>
            <a:off x="8412480" y="4297680"/>
            <a:ext cx="2926080" cy="1097280"/>
          </a:xfrm>
          <a:prstGeom prst="rect">
            <a:avLst/>
          </a:prstGeom>
          <a:noFill/>
          <a:ln/>
        </p:spPr>
        <p:txBody>
          <a:bodyPr wrap="square" lIns="0" tIns="0" rIns="0" bIns="0" rtlCol="0" anchor="t"/>
          <a:lstStyle/>
          <a:p>
            <a:pPr indent="0" marL="0">
              <a:buNone/>
            </a:pPr>
            <a:r>
              <a:rPr lang="en-US" sz="1500" dirty="0">
                <a:solidFill>
                  <a:schemeClr val="tx1"/>
                </a:solidFill>
              </a:rPr>
              <a:t>Hold the final challenge, recognise participants, gather feedback and assess outcomes.</a:t>
            </a:r>
            <a:endParaRPr lang="en-US" sz="1500" dirty="0"/>
          </a:p>
        </p:txBody>
      </p:sp>
      <p:sp>
        <p:nvSpPr>
          <p:cNvPr id="23" name="TBC chip"/>
          <p:cNvSpPr/>
          <p:nvPr/>
        </p:nvSpPr>
        <p:spPr>
          <a:xfrm>
            <a:off x="548640" y="5760720"/>
            <a:ext cx="5760720" cy="411480"/>
          </a:xfrm>
          <a:prstGeom prst="roundRect">
            <a:avLst>
              <a:gd name="adj" fmla="val 48889"/>
            </a:avLst>
          </a:prstGeom>
          <a:solidFill>
            <a:schemeClr val="bg1"/>
          </a:solidFill>
          <a:ln w="15875">
            <a:solidFill>
              <a:schemeClr val="accent1"/>
            </a:solidFill>
            <a:prstDash val="solid"/>
          </a:ln>
        </p:spPr>
      </p:sp>
      <p:sp>
        <p:nvSpPr>
          <p:cNvPr id="24" name="Text 22"/>
          <p:cNvSpPr txBox="1"/>
          <p:nvPr/>
        </p:nvSpPr>
        <p:spPr>
          <a:xfrm>
            <a:off x="548640" y="5760720"/>
            <a:ext cx="5760720" cy="411480"/>
          </a:xfrm>
          <a:prstGeom prst="rect">
            <a:avLst/>
          </a:prstGeom>
          <a:noFill/>
          <a:ln/>
        </p:spPr>
        <p:txBody>
          <a:bodyPr wrap="square" lIns="0" tIns="0" rIns="0" bIns="0" rtlCol="0" anchor="ctr"/>
          <a:lstStyle/>
          <a:p>
            <a:pPr algn="ctr" indent="0" marL="0">
              <a:buNone/>
            </a:pPr>
            <a:r>
              <a:rPr lang="en-US" sz="1300" dirty="0">
                <a:solidFill>
                  <a:schemeClr val="accent1"/>
                </a:solidFill>
              </a:rPr>
              <a:t>Calendar to be confirmed once schools and dates are agreed</a:t>
            </a:r>
            <a:endParaRPr lang="en-US" sz="13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548640" y="365760"/>
            <a:ext cx="11064240" cy="822960"/>
          </a:xfrm>
          <a:prstGeom prst="rect">
            <a:avLst/>
          </a:prstGeom>
          <a:noFill/>
          <a:ln/>
        </p:spPr>
        <p:txBody>
          <a:bodyPr wrap="square" lIns="0" tIns="0" rIns="0" bIns="0" rtlCol="0" anchor="ctr"/>
          <a:lstStyle/>
          <a:p>
            <a:pPr algn="l" indent="0" marL="0">
              <a:buNone/>
            </a:pPr>
            <a:r>
              <a:rPr lang="en-US" sz="3400" b="1" dirty="0">
                <a:solidFill>
                  <a:schemeClr val="bg1"/>
                </a:solidFill>
              </a:rPr>
              <a:t>Partner With Us</a:t>
            </a:r>
            <a:endParaRPr lang="en-US" sz="3400" dirty="0"/>
          </a:p>
        </p:txBody>
      </p:sp>
      <p:sp>
        <p:nvSpPr>
          <p:cNvPr id="3" name="Subtitle"/>
          <p:cNvSpPr txBox="1"/>
          <p:nvPr/>
        </p:nvSpPr>
        <p:spPr>
          <a:xfrm>
            <a:off x="548640" y="1188720"/>
            <a:ext cx="11064240" cy="457200"/>
          </a:xfrm>
          <a:prstGeom prst="rect">
            <a:avLst/>
          </a:prstGeom>
          <a:noFill/>
          <a:ln/>
        </p:spPr>
        <p:txBody>
          <a:bodyPr wrap="square" lIns="0" tIns="0" rIns="0" bIns="0" rtlCol="0" anchor="t"/>
          <a:lstStyle/>
          <a:p>
            <a:pPr indent="0" marL="0">
              <a:buNone/>
            </a:pPr>
            <a:r>
              <a:rPr lang="en-US" sz="1800" dirty="0">
                <a:solidFill>
                  <a:schemeClr val="accent2"/>
                </a:solidFill>
              </a:rPr>
              <a:t>Better educational opportunities require collaboration</a:t>
            </a:r>
            <a:endParaRPr lang="en-US" sz="1800" dirty="0"/>
          </a:p>
        </p:txBody>
      </p:sp>
      <p:sp>
        <p:nvSpPr>
          <p:cNvPr id="4" name="Partner tile 1"/>
          <p:cNvSpPr/>
          <p:nvPr/>
        </p:nvSpPr>
        <p:spPr>
          <a:xfrm>
            <a:off x="548640" y="1828800"/>
            <a:ext cx="3474720" cy="1554480"/>
          </a:xfrm>
          <a:prstGeom prst="roundRect">
            <a:avLst>
              <a:gd name="adj" fmla="val 7059"/>
            </a:avLst>
          </a:prstGeom>
          <a:solidFill>
            <a:schemeClr val="bg1">
              <a:alpha val="10000"/>
            </a:schemeClr>
          </a:solidFill>
          <a:ln w="12700">
            <a:solidFill>
              <a:schemeClr val="accent3"/>
            </a:solidFill>
            <a:prstDash val="solid"/>
          </a:ln>
        </p:spPr>
      </p:sp>
      <p:sp>
        <p:nvSpPr>
          <p:cNvPr id="5" name="Text 3"/>
          <p:cNvSpPr txBox="1"/>
          <p:nvPr/>
        </p:nvSpPr>
        <p:spPr>
          <a:xfrm>
            <a:off x="822960" y="2029968"/>
            <a:ext cx="2926080" cy="365760"/>
          </a:xfrm>
          <a:prstGeom prst="rect">
            <a:avLst/>
          </a:prstGeom>
          <a:noFill/>
          <a:ln/>
        </p:spPr>
        <p:txBody>
          <a:bodyPr wrap="square" lIns="0" tIns="0" rIns="0" bIns="0" rtlCol="0" anchor="t"/>
          <a:lstStyle/>
          <a:p>
            <a:pPr indent="0" marL="0">
              <a:buNone/>
            </a:pPr>
            <a:r>
              <a:rPr lang="en-US" sz="1900" b="1" dirty="0">
                <a:solidFill>
                  <a:schemeClr val="bg1"/>
                </a:solidFill>
              </a:rPr>
              <a:t>Partner</a:t>
            </a:r>
            <a:endParaRPr lang="en-US" sz="1900" dirty="0"/>
          </a:p>
        </p:txBody>
      </p:sp>
      <p:sp>
        <p:nvSpPr>
          <p:cNvPr id="6" name="Text 4"/>
          <p:cNvSpPr txBox="1"/>
          <p:nvPr/>
        </p:nvSpPr>
        <p:spPr>
          <a:xfrm>
            <a:off x="822960" y="2468880"/>
            <a:ext cx="2926080" cy="777240"/>
          </a:xfrm>
          <a:prstGeom prst="rect">
            <a:avLst/>
          </a:prstGeom>
          <a:noFill/>
          <a:ln/>
        </p:spPr>
        <p:txBody>
          <a:bodyPr wrap="square" lIns="0" tIns="0" rIns="0" bIns="0" rtlCol="0" anchor="t"/>
          <a:lstStyle/>
          <a:p>
            <a:pPr indent="0" marL="0">
              <a:buNone/>
            </a:pPr>
            <a:r>
              <a:rPr lang="en-US" sz="1400" dirty="0">
                <a:solidFill>
                  <a:schemeClr val="accent2"/>
                </a:solidFill>
              </a:rPr>
              <a:t>Help engage schools and education stakeholders</a:t>
            </a:r>
            <a:endParaRPr lang="en-US" sz="1400" dirty="0"/>
          </a:p>
        </p:txBody>
      </p:sp>
      <p:sp>
        <p:nvSpPr>
          <p:cNvPr id="7" name="Partner tile 2"/>
          <p:cNvSpPr/>
          <p:nvPr/>
        </p:nvSpPr>
        <p:spPr>
          <a:xfrm>
            <a:off x="4343400" y="1828800"/>
            <a:ext cx="3474720" cy="1554480"/>
          </a:xfrm>
          <a:prstGeom prst="roundRect">
            <a:avLst>
              <a:gd name="adj" fmla="val 7059"/>
            </a:avLst>
          </a:prstGeom>
          <a:solidFill>
            <a:schemeClr val="bg1">
              <a:alpha val="10000"/>
            </a:schemeClr>
          </a:solidFill>
          <a:ln w="12700">
            <a:solidFill>
              <a:schemeClr val="accent3"/>
            </a:solidFill>
            <a:prstDash val="solid"/>
          </a:ln>
        </p:spPr>
      </p:sp>
      <p:sp>
        <p:nvSpPr>
          <p:cNvPr id="8" name="Text 6"/>
          <p:cNvSpPr txBox="1"/>
          <p:nvPr/>
        </p:nvSpPr>
        <p:spPr>
          <a:xfrm>
            <a:off x="4617720" y="2029968"/>
            <a:ext cx="2926080" cy="365760"/>
          </a:xfrm>
          <a:prstGeom prst="rect">
            <a:avLst/>
          </a:prstGeom>
          <a:noFill/>
          <a:ln/>
        </p:spPr>
        <p:txBody>
          <a:bodyPr wrap="square" lIns="0" tIns="0" rIns="0" bIns="0" rtlCol="0" anchor="t"/>
          <a:lstStyle/>
          <a:p>
            <a:pPr indent="0" marL="0">
              <a:buNone/>
            </a:pPr>
            <a:r>
              <a:rPr lang="en-US" sz="1900" b="1" dirty="0">
                <a:solidFill>
                  <a:schemeClr val="bg1"/>
                </a:solidFill>
              </a:rPr>
              <a:t>Contribute expertise</a:t>
            </a:r>
            <a:endParaRPr lang="en-US" sz="1900" dirty="0"/>
          </a:p>
        </p:txBody>
      </p:sp>
      <p:sp>
        <p:nvSpPr>
          <p:cNvPr id="9" name="Text 7"/>
          <p:cNvSpPr txBox="1"/>
          <p:nvPr/>
        </p:nvSpPr>
        <p:spPr>
          <a:xfrm>
            <a:off x="4617720" y="2468880"/>
            <a:ext cx="2926080" cy="777240"/>
          </a:xfrm>
          <a:prstGeom prst="rect">
            <a:avLst/>
          </a:prstGeom>
          <a:noFill/>
          <a:ln/>
        </p:spPr>
        <p:txBody>
          <a:bodyPr wrap="square" lIns="0" tIns="0" rIns="0" bIns="0" rtlCol="0" anchor="t"/>
          <a:lstStyle/>
          <a:p>
            <a:pPr indent="0" marL="0">
              <a:buNone/>
            </a:pPr>
            <a:r>
              <a:rPr lang="en-US" sz="1400" dirty="0">
                <a:solidFill>
                  <a:schemeClr val="accent2"/>
                </a:solidFill>
              </a:rPr>
              <a:t>Facilitate sessions, mentor teams or support evaluation</a:t>
            </a:r>
            <a:endParaRPr lang="en-US" sz="1400" dirty="0"/>
          </a:p>
        </p:txBody>
      </p:sp>
      <p:sp>
        <p:nvSpPr>
          <p:cNvPr id="10" name="Partner tile 3"/>
          <p:cNvSpPr/>
          <p:nvPr/>
        </p:nvSpPr>
        <p:spPr>
          <a:xfrm>
            <a:off x="8138160" y="1828800"/>
            <a:ext cx="3474720" cy="1554480"/>
          </a:xfrm>
          <a:prstGeom prst="roundRect">
            <a:avLst>
              <a:gd name="adj" fmla="val 7059"/>
            </a:avLst>
          </a:prstGeom>
          <a:solidFill>
            <a:schemeClr val="bg1">
              <a:alpha val="10000"/>
            </a:schemeClr>
          </a:solidFill>
          <a:ln w="12700">
            <a:solidFill>
              <a:schemeClr val="accent3"/>
            </a:solidFill>
            <a:prstDash val="solid"/>
          </a:ln>
        </p:spPr>
      </p:sp>
      <p:sp>
        <p:nvSpPr>
          <p:cNvPr id="11" name="Text 9"/>
          <p:cNvSpPr txBox="1"/>
          <p:nvPr/>
        </p:nvSpPr>
        <p:spPr>
          <a:xfrm>
            <a:off x="8412480" y="2029968"/>
            <a:ext cx="2926080" cy="365760"/>
          </a:xfrm>
          <a:prstGeom prst="rect">
            <a:avLst/>
          </a:prstGeom>
          <a:noFill/>
          <a:ln/>
        </p:spPr>
        <p:txBody>
          <a:bodyPr wrap="square" lIns="0" tIns="0" rIns="0" bIns="0" rtlCol="0" anchor="t"/>
          <a:lstStyle/>
          <a:p>
            <a:pPr indent="0" marL="0">
              <a:buNone/>
            </a:pPr>
            <a:r>
              <a:rPr lang="en-US" sz="1900" b="1" dirty="0">
                <a:solidFill>
                  <a:schemeClr val="bg1"/>
                </a:solidFill>
              </a:rPr>
              <a:t>Provide resources</a:t>
            </a:r>
            <a:endParaRPr lang="en-US" sz="1900" dirty="0"/>
          </a:p>
        </p:txBody>
      </p:sp>
      <p:sp>
        <p:nvSpPr>
          <p:cNvPr id="12" name="Text 10"/>
          <p:cNvSpPr txBox="1"/>
          <p:nvPr/>
        </p:nvSpPr>
        <p:spPr>
          <a:xfrm>
            <a:off x="8412480" y="2468880"/>
            <a:ext cx="2926080" cy="777240"/>
          </a:xfrm>
          <a:prstGeom prst="rect">
            <a:avLst/>
          </a:prstGeom>
          <a:noFill/>
          <a:ln/>
        </p:spPr>
        <p:txBody>
          <a:bodyPr wrap="square" lIns="0" tIns="0" rIns="0" bIns="0" rtlCol="0" anchor="t"/>
          <a:lstStyle/>
          <a:p>
            <a:pPr indent="0" marL="0">
              <a:buNone/>
            </a:pPr>
            <a:r>
              <a:rPr lang="en-US" sz="1400" dirty="0">
                <a:solidFill>
                  <a:schemeClr val="accent2"/>
                </a:solidFill>
              </a:rPr>
              <a:t>Learning materials, transport, awards, venue and logistics</a:t>
            </a:r>
            <a:endParaRPr lang="en-US" sz="1400" dirty="0"/>
          </a:p>
        </p:txBody>
      </p:sp>
      <p:sp>
        <p:nvSpPr>
          <p:cNvPr id="13" name="Partner tile 4"/>
          <p:cNvSpPr/>
          <p:nvPr/>
        </p:nvSpPr>
        <p:spPr>
          <a:xfrm>
            <a:off x="548640" y="3566160"/>
            <a:ext cx="3474720" cy="1554480"/>
          </a:xfrm>
          <a:prstGeom prst="roundRect">
            <a:avLst>
              <a:gd name="adj" fmla="val 7059"/>
            </a:avLst>
          </a:prstGeom>
          <a:solidFill>
            <a:schemeClr val="bg1">
              <a:alpha val="10000"/>
            </a:schemeClr>
          </a:solidFill>
          <a:ln w="12700">
            <a:solidFill>
              <a:schemeClr val="accent3"/>
            </a:solidFill>
            <a:prstDash val="solid"/>
          </a:ln>
        </p:spPr>
      </p:sp>
      <p:sp>
        <p:nvSpPr>
          <p:cNvPr id="14" name="Text 12"/>
          <p:cNvSpPr txBox="1"/>
          <p:nvPr/>
        </p:nvSpPr>
        <p:spPr>
          <a:xfrm>
            <a:off x="822960" y="3767328"/>
            <a:ext cx="2926080" cy="365760"/>
          </a:xfrm>
          <a:prstGeom prst="rect">
            <a:avLst/>
          </a:prstGeom>
          <a:noFill/>
          <a:ln/>
        </p:spPr>
        <p:txBody>
          <a:bodyPr wrap="square" lIns="0" tIns="0" rIns="0" bIns="0" rtlCol="0" anchor="t"/>
          <a:lstStyle/>
          <a:p>
            <a:pPr indent="0" marL="0">
              <a:buNone/>
            </a:pPr>
            <a:r>
              <a:rPr lang="en-US" sz="1900" b="1" dirty="0">
                <a:solidFill>
                  <a:schemeClr val="bg1"/>
                </a:solidFill>
              </a:rPr>
              <a:t>Sponsor the challenge</a:t>
            </a:r>
            <a:endParaRPr lang="en-US" sz="1900" dirty="0"/>
          </a:p>
        </p:txBody>
      </p:sp>
      <p:sp>
        <p:nvSpPr>
          <p:cNvPr id="15" name="Text 13"/>
          <p:cNvSpPr txBox="1"/>
          <p:nvPr/>
        </p:nvSpPr>
        <p:spPr>
          <a:xfrm>
            <a:off x="822960" y="4206240"/>
            <a:ext cx="2926080" cy="777240"/>
          </a:xfrm>
          <a:prstGeom prst="rect">
            <a:avLst/>
          </a:prstGeom>
          <a:noFill/>
          <a:ln/>
        </p:spPr>
        <p:txBody>
          <a:bodyPr wrap="square" lIns="0" tIns="0" rIns="0" bIns="0" rtlCol="0" anchor="t"/>
          <a:lstStyle/>
          <a:p>
            <a:pPr indent="0" marL="0">
              <a:buNone/>
            </a:pPr>
            <a:r>
              <a:rPr lang="en-US" sz="1400" dirty="0">
                <a:solidFill>
                  <a:schemeClr val="accent2"/>
                </a:solidFill>
              </a:rPr>
              <a:t>Make the inter-school event and student recognition possible</a:t>
            </a:r>
            <a:endParaRPr lang="en-US" sz="1400" dirty="0"/>
          </a:p>
        </p:txBody>
      </p:sp>
      <p:sp>
        <p:nvSpPr>
          <p:cNvPr id="16" name="Partner tile 5"/>
          <p:cNvSpPr/>
          <p:nvPr/>
        </p:nvSpPr>
        <p:spPr>
          <a:xfrm>
            <a:off x="4343400" y="3566160"/>
            <a:ext cx="3474720" cy="1554480"/>
          </a:xfrm>
          <a:prstGeom prst="roundRect">
            <a:avLst>
              <a:gd name="adj" fmla="val 7059"/>
            </a:avLst>
          </a:prstGeom>
          <a:solidFill>
            <a:schemeClr val="bg1">
              <a:alpha val="10000"/>
            </a:schemeClr>
          </a:solidFill>
          <a:ln w="12700">
            <a:solidFill>
              <a:schemeClr val="accent3"/>
            </a:solidFill>
            <a:prstDash val="solid"/>
          </a:ln>
        </p:spPr>
      </p:sp>
      <p:sp>
        <p:nvSpPr>
          <p:cNvPr id="17" name="Text 15"/>
          <p:cNvSpPr txBox="1"/>
          <p:nvPr/>
        </p:nvSpPr>
        <p:spPr>
          <a:xfrm>
            <a:off x="4617720" y="3767328"/>
            <a:ext cx="2926080" cy="365760"/>
          </a:xfrm>
          <a:prstGeom prst="rect">
            <a:avLst/>
          </a:prstGeom>
          <a:noFill/>
          <a:ln/>
        </p:spPr>
        <p:txBody>
          <a:bodyPr wrap="square" lIns="0" tIns="0" rIns="0" bIns="0" rtlCol="0" anchor="t"/>
          <a:lstStyle/>
          <a:p>
            <a:pPr indent="0" marL="0">
              <a:buNone/>
            </a:pPr>
            <a:r>
              <a:rPr lang="en-US" sz="1900" b="1" dirty="0">
                <a:solidFill>
                  <a:schemeClr val="bg1"/>
                </a:solidFill>
              </a:rPr>
              <a:t>Support research</a:t>
            </a:r>
            <a:endParaRPr lang="en-US" sz="1900" dirty="0"/>
          </a:p>
        </p:txBody>
      </p:sp>
      <p:sp>
        <p:nvSpPr>
          <p:cNvPr id="18" name="Text 16"/>
          <p:cNvSpPr txBox="1"/>
          <p:nvPr/>
        </p:nvSpPr>
        <p:spPr>
          <a:xfrm>
            <a:off x="4617720" y="4206240"/>
            <a:ext cx="2926080" cy="777240"/>
          </a:xfrm>
          <a:prstGeom prst="rect">
            <a:avLst/>
          </a:prstGeom>
          <a:noFill/>
          <a:ln/>
        </p:spPr>
        <p:txBody>
          <a:bodyPr wrap="square" lIns="0" tIns="0" rIns="0" bIns="0" rtlCol="0" anchor="t"/>
          <a:lstStyle/>
          <a:p>
            <a:pPr indent="0" marL="0">
              <a:buNone/>
            </a:pPr>
            <a:r>
              <a:rPr lang="en-US" sz="1400" dirty="0">
                <a:solidFill>
                  <a:schemeClr val="accent2"/>
                </a:solidFill>
              </a:rPr>
              <a:t>Contribute to evidence gathering, documentation and learning</a:t>
            </a:r>
            <a:endParaRPr lang="en-US" sz="1400" dirty="0"/>
          </a:p>
        </p:txBody>
      </p:sp>
      <p:sp>
        <p:nvSpPr>
          <p:cNvPr id="19" name="Partner tile 6"/>
          <p:cNvSpPr/>
          <p:nvPr/>
        </p:nvSpPr>
        <p:spPr>
          <a:xfrm>
            <a:off x="8138160" y="3566160"/>
            <a:ext cx="3474720" cy="1554480"/>
          </a:xfrm>
          <a:prstGeom prst="roundRect">
            <a:avLst>
              <a:gd name="adj" fmla="val 7059"/>
            </a:avLst>
          </a:prstGeom>
          <a:solidFill>
            <a:schemeClr val="bg1">
              <a:alpha val="10000"/>
            </a:schemeClr>
          </a:solidFill>
          <a:ln w="12700">
            <a:solidFill>
              <a:schemeClr val="accent3"/>
            </a:solidFill>
            <a:prstDash val="solid"/>
          </a:ln>
        </p:spPr>
      </p:sp>
      <p:sp>
        <p:nvSpPr>
          <p:cNvPr id="20" name="Text 18"/>
          <p:cNvSpPr txBox="1"/>
          <p:nvPr/>
        </p:nvSpPr>
        <p:spPr>
          <a:xfrm>
            <a:off x="8412480" y="3767328"/>
            <a:ext cx="2926080" cy="365760"/>
          </a:xfrm>
          <a:prstGeom prst="rect">
            <a:avLst/>
          </a:prstGeom>
          <a:noFill/>
          <a:ln/>
        </p:spPr>
        <p:txBody>
          <a:bodyPr wrap="square" lIns="0" tIns="0" rIns="0" bIns="0" rtlCol="0" anchor="t"/>
          <a:lstStyle/>
          <a:p>
            <a:pPr indent="0" marL="0">
              <a:buNone/>
            </a:pPr>
            <a:r>
              <a:rPr lang="en-US" sz="1900" b="1" dirty="0">
                <a:solidFill>
                  <a:schemeClr val="bg1"/>
                </a:solidFill>
              </a:rPr>
              <a:t>Help it grow</a:t>
            </a:r>
            <a:endParaRPr lang="en-US" sz="1900" dirty="0"/>
          </a:p>
        </p:txBody>
      </p:sp>
      <p:sp>
        <p:nvSpPr>
          <p:cNvPr id="21" name="Text 19"/>
          <p:cNvSpPr txBox="1"/>
          <p:nvPr/>
        </p:nvSpPr>
        <p:spPr>
          <a:xfrm>
            <a:off x="8412480" y="4206240"/>
            <a:ext cx="2926080" cy="777240"/>
          </a:xfrm>
          <a:prstGeom prst="rect">
            <a:avLst/>
          </a:prstGeom>
          <a:noFill/>
          <a:ln/>
        </p:spPr>
        <p:txBody>
          <a:bodyPr wrap="square" lIns="0" tIns="0" rIns="0" bIns="0" rtlCol="0" anchor="t"/>
          <a:lstStyle/>
          <a:p>
            <a:pPr indent="0" marL="0">
              <a:buNone/>
            </a:pPr>
            <a:r>
              <a:rPr lang="en-US" sz="1400" dirty="0">
                <a:solidFill>
                  <a:schemeClr val="accent2"/>
                </a:solidFill>
              </a:rPr>
              <a:t>Connect EMFA with schools, institutions and foundations</a:t>
            </a:r>
            <a:endParaRPr lang="en-US" sz="1400" dirty="0"/>
          </a:p>
        </p:txBody>
      </p:sp>
      <p:sp>
        <p:nvSpPr>
          <p:cNvPr id="22" name="Text 20"/>
          <p:cNvSpPr txBox="1"/>
          <p:nvPr/>
        </p:nvSpPr>
        <p:spPr>
          <a:xfrm>
            <a:off x="548640" y="5440680"/>
            <a:ext cx="11064240" cy="365760"/>
          </a:xfrm>
          <a:prstGeom prst="rect">
            <a:avLst/>
          </a:prstGeom>
          <a:noFill/>
          <a:ln/>
        </p:spPr>
        <p:txBody>
          <a:bodyPr wrap="square" lIns="0" tIns="0" rIns="0" bIns="0" rtlCol="0" anchor="t"/>
          <a:lstStyle/>
          <a:p>
            <a:pPr indent="0" marL="0">
              <a:buNone/>
            </a:pPr>
            <a:r>
              <a:rPr lang="en-US" sz="2000" b="1" dirty="0">
                <a:solidFill>
                  <a:schemeClr val="bg1"/>
                </a:solidFill>
              </a:rPr>
              <a:t>Let's create better opportunities for students.</a:t>
            </a:r>
            <a:endParaRPr lang="en-US" sz="2000" dirty="0"/>
          </a:p>
        </p:txBody>
      </p:sp>
      <p:sp>
        <p:nvSpPr>
          <p:cNvPr id="23" name="Text 21"/>
          <p:cNvSpPr txBox="1"/>
          <p:nvPr/>
        </p:nvSpPr>
        <p:spPr>
          <a:xfrm>
            <a:off x="548640" y="5852160"/>
            <a:ext cx="11064240" cy="548640"/>
          </a:xfrm>
          <a:prstGeom prst="rect">
            <a:avLst/>
          </a:prstGeom>
          <a:noFill/>
          <a:ln/>
        </p:spPr>
        <p:txBody>
          <a:bodyPr wrap="square" lIns="0" tIns="0" rIns="0" bIns="0" rtlCol="0" anchor="t"/>
          <a:lstStyle/>
          <a:p>
            <a:pPr indent="0" marL="0">
              <a:spcAft>
                <a:spcPts val="200"/>
              </a:spcAft>
              <a:buNone/>
            </a:pPr>
            <a:r>
              <a:rPr lang="en-US" sz="1300" dirty="0">
                <a:solidFill>
                  <a:schemeClr val="accent2"/>
                </a:solidFill>
              </a:rPr>
              <a:t>+234 806 456 6639   |   www.empoweredfutureafrica.org   |   contact@empoweredfutureafrica.org</a:t>
            </a:r>
            <a:endParaRPr lang="en-US" sz="1300" dirty="0"/>
          </a:p>
          <a:p>
            <a:pPr indent="0" marL="0">
              <a:spcAft>
                <a:spcPts val="200"/>
              </a:spcAft>
              <a:buNone/>
            </a:pPr>
            <a:r>
              <a:rPr lang="en-US" sz="1300" dirty="0">
                <a:solidFill>
                  <a:schemeClr val="accent2"/>
                </a:solidFill>
              </a:rPr>
              <a:t>Latmoor Building, beside Dynamics Pillars Montessori School, Apata, New Garage, Ibadan, Nigeria</a:t>
            </a:r>
            <a:endParaRPr lang="en-US" sz="1300" dirty="0"/>
          </a:p>
        </p:txBody>
      </p:sp>
      <p:sp>
        <p:nvSpPr>
          <p:cNvPr id="25" name="Slide Number Placeholder 0"/>
          <p:cNvSpPr>
            <a:spLocks noGrp="1"/>
          </p:cNvSpPr>
          <p:nvPr>
            <p:ph type="sldNum" sz="quarter" idx="4294967295"/>
          </p:nvPr>
        </p:nvSpPr>
        <p:spPr>
          <a:xfrm>
            <a:off x="10972800" y="6446520"/>
            <a:ext cx="64008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EMFA Navy">
  <a:themeElements>
    <a:clrScheme name="EMFA Navy">
      <a:dk1>
        <a:srgbClr val="1B2A41"/>
      </a:dk1>
      <a:lt1>
        <a:srgbClr val="FFFFFF"/>
      </a:lt1>
      <a:dk2>
        <a:srgbClr val="0B2A5B"/>
      </a:dk2>
      <a:lt2>
        <a:srgbClr val="E8EEF7"/>
      </a:lt2>
      <a:accent1>
        <a:srgbClr val="2F5FA3"/>
      </a:accent1>
      <a:accent2>
        <a:srgbClr val="C9D8EE"/>
      </a:accent2>
      <a:accent3>
        <a:srgbClr val="8FAEDB"/>
      </a:accent3>
      <a:accent4>
        <a:srgbClr val="3F6DB0"/>
      </a:accent4>
      <a:accent5>
        <a:srgbClr val="5B6B85"/>
      </a:accent5>
      <a:accent6>
        <a:srgbClr val="DCE6F5"/>
      </a:accent6>
      <a:hlink>
        <a:srgbClr val="2F5FA3"/>
      </a:hlink>
      <a:folHlink>
        <a:srgbClr val="5B6B85"/>
      </a:folHlink>
    </a:clrScheme>
    <a:fontScheme name="EMFA Nav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Empowered Future Africa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EMFA Student Development Programme</dc:title>
  <dc:subject>PptxGenJS Presentation</dc:subject>
  <dc:creator>Empowered Future Africa (EMFA)</dc:creator>
  <cp:lastModifiedBy>Empowered Future Africa (EMFA)</cp:lastModifiedBy>
  <cp:revision>1</cp:revision>
  <dcterms:created xsi:type="dcterms:W3CDTF">2026-10-19T01:06:40Z</dcterms:created>
  <dcterms:modified xsi:type="dcterms:W3CDTF">2026-10-19T01:06:40Z</dcterms:modified>
</cp:coreProperties>
</file>